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6"/>
  </p:notesMasterIdLst>
  <p:sldIdLst>
    <p:sldId id="546" r:id="rId2"/>
    <p:sldId id="557" r:id="rId3"/>
    <p:sldId id="551" r:id="rId4"/>
    <p:sldId id="579" r:id="rId5"/>
    <p:sldId id="563" r:id="rId6"/>
    <p:sldId id="585" r:id="rId7"/>
    <p:sldId id="560" r:id="rId8"/>
    <p:sldId id="574" r:id="rId9"/>
    <p:sldId id="584" r:id="rId10"/>
    <p:sldId id="582" r:id="rId11"/>
    <p:sldId id="571" r:id="rId12"/>
    <p:sldId id="572" r:id="rId13"/>
    <p:sldId id="573" r:id="rId14"/>
    <p:sldId id="583" r:id="rId15"/>
  </p:sldIdLst>
  <p:sldSz cx="10693400" cy="7561263"/>
  <p:notesSz cx="9866313" cy="14295438"/>
  <p:embeddedFontLst>
    <p:embeddedFont>
      <p:font typeface="Malgun Gothic" panose="020B0503020000020004" pitchFamily="50" charset="-127"/>
      <p:regular r:id="rId17"/>
      <p:bold r:id="rId18"/>
    </p:embeddedFont>
    <p:embeddedFont>
      <p:font typeface="KoPub돋움체 Medium" panose="02020603020101020101" pitchFamily="18" charset="-127"/>
      <p:regular r:id="rId19"/>
    </p:embeddedFont>
    <p:embeddedFont>
      <p:font typeface="나눔고딕" panose="020D0604000000000000" pitchFamily="50" charset="-127"/>
      <p:regular r:id="rId20"/>
      <p:bold r:id="rId21"/>
    </p:embeddedFont>
  </p:embeddedFontLst>
  <p:defaultTextStyle>
    <a:defPPr>
      <a:defRPr lang="ko-KR"/>
    </a:defPPr>
    <a:lvl1pPr algn="l" defTabSz="1042988" rtl="0" fontAlgn="base" latinLnBrk="1">
      <a:spcBef>
        <a:spcPct val="0"/>
      </a:spcBef>
      <a:spcAft>
        <a:spcPct val="0"/>
      </a:spcAft>
      <a:defRPr kumimoji="1" sz="2100" kern="1200">
        <a:solidFill>
          <a:schemeClr val="tx1"/>
        </a:solidFill>
        <a:latin typeface="Malgun Gothic" pitchFamily="50" charset="-127"/>
        <a:ea typeface="굴림" charset="-127"/>
        <a:cs typeface="+mn-cs"/>
      </a:defRPr>
    </a:lvl1pPr>
    <a:lvl2pPr marL="520700" indent="-63500" algn="l" defTabSz="1042988" rtl="0" fontAlgn="base" latinLnBrk="1">
      <a:spcBef>
        <a:spcPct val="0"/>
      </a:spcBef>
      <a:spcAft>
        <a:spcPct val="0"/>
      </a:spcAft>
      <a:defRPr kumimoji="1" sz="2100" kern="1200">
        <a:solidFill>
          <a:schemeClr val="tx1"/>
        </a:solidFill>
        <a:latin typeface="Malgun Gothic" pitchFamily="50" charset="-127"/>
        <a:ea typeface="굴림" charset="-127"/>
        <a:cs typeface="+mn-cs"/>
      </a:defRPr>
    </a:lvl2pPr>
    <a:lvl3pPr marL="1042988" indent="-128588" algn="l" defTabSz="1042988" rtl="0" fontAlgn="base" latinLnBrk="1">
      <a:spcBef>
        <a:spcPct val="0"/>
      </a:spcBef>
      <a:spcAft>
        <a:spcPct val="0"/>
      </a:spcAft>
      <a:defRPr kumimoji="1" sz="2100" kern="1200">
        <a:solidFill>
          <a:schemeClr val="tx1"/>
        </a:solidFill>
        <a:latin typeface="Malgun Gothic" pitchFamily="50" charset="-127"/>
        <a:ea typeface="굴림" charset="-127"/>
        <a:cs typeface="+mn-cs"/>
      </a:defRPr>
    </a:lvl3pPr>
    <a:lvl4pPr marL="1563688" indent="-192088" algn="l" defTabSz="1042988" rtl="0" fontAlgn="base" latinLnBrk="1">
      <a:spcBef>
        <a:spcPct val="0"/>
      </a:spcBef>
      <a:spcAft>
        <a:spcPct val="0"/>
      </a:spcAft>
      <a:defRPr kumimoji="1" sz="2100" kern="1200">
        <a:solidFill>
          <a:schemeClr val="tx1"/>
        </a:solidFill>
        <a:latin typeface="Malgun Gothic" pitchFamily="50" charset="-127"/>
        <a:ea typeface="굴림" charset="-127"/>
        <a:cs typeface="+mn-cs"/>
      </a:defRPr>
    </a:lvl4pPr>
    <a:lvl5pPr marL="2085975" indent="-257175" algn="l" defTabSz="1042988" rtl="0" fontAlgn="base" latinLnBrk="1">
      <a:spcBef>
        <a:spcPct val="0"/>
      </a:spcBef>
      <a:spcAft>
        <a:spcPct val="0"/>
      </a:spcAft>
      <a:defRPr kumimoji="1" sz="2100" kern="1200">
        <a:solidFill>
          <a:schemeClr val="tx1"/>
        </a:solidFill>
        <a:latin typeface="Malgun Gothic" pitchFamily="50" charset="-127"/>
        <a:ea typeface="굴림" charset="-127"/>
        <a:cs typeface="+mn-cs"/>
      </a:defRPr>
    </a:lvl5pPr>
    <a:lvl6pPr marL="2286000" algn="l" defTabSz="914400" rtl="0" eaLnBrk="1" latinLnBrk="1" hangingPunct="1">
      <a:defRPr kumimoji="1" sz="2100" kern="1200">
        <a:solidFill>
          <a:schemeClr val="tx1"/>
        </a:solidFill>
        <a:latin typeface="Malgun Gothic" pitchFamily="50" charset="-127"/>
        <a:ea typeface="굴림" charset="-127"/>
        <a:cs typeface="+mn-cs"/>
      </a:defRPr>
    </a:lvl6pPr>
    <a:lvl7pPr marL="2743200" algn="l" defTabSz="914400" rtl="0" eaLnBrk="1" latinLnBrk="1" hangingPunct="1">
      <a:defRPr kumimoji="1" sz="2100" kern="1200">
        <a:solidFill>
          <a:schemeClr val="tx1"/>
        </a:solidFill>
        <a:latin typeface="Malgun Gothic" pitchFamily="50" charset="-127"/>
        <a:ea typeface="굴림" charset="-127"/>
        <a:cs typeface="+mn-cs"/>
      </a:defRPr>
    </a:lvl7pPr>
    <a:lvl8pPr marL="3200400" algn="l" defTabSz="914400" rtl="0" eaLnBrk="1" latinLnBrk="1" hangingPunct="1">
      <a:defRPr kumimoji="1" sz="2100" kern="1200">
        <a:solidFill>
          <a:schemeClr val="tx1"/>
        </a:solidFill>
        <a:latin typeface="Malgun Gothic" pitchFamily="50" charset="-127"/>
        <a:ea typeface="굴림" charset="-127"/>
        <a:cs typeface="+mn-cs"/>
      </a:defRPr>
    </a:lvl8pPr>
    <a:lvl9pPr marL="3657600" algn="l" defTabSz="914400" rtl="0" eaLnBrk="1" latinLnBrk="1" hangingPunct="1">
      <a:defRPr kumimoji="1" sz="2100" kern="1200">
        <a:solidFill>
          <a:schemeClr val="tx1"/>
        </a:solidFill>
        <a:latin typeface="Malgun Gothic" pitchFamily="50" charset="-127"/>
        <a:ea typeface="굴림" charset="-127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427">
          <p15:clr>
            <a:srgbClr val="A4A3A4"/>
          </p15:clr>
        </p15:guide>
        <p15:guide id="2" pos="336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C1414"/>
    <a:srgbClr val="E0E0E0"/>
    <a:srgbClr val="66FF66"/>
    <a:srgbClr val="FFFFCC"/>
    <a:srgbClr val="FFCC66"/>
    <a:srgbClr val="CCFFCC"/>
    <a:srgbClr val="214F87"/>
    <a:srgbClr val="33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4075" autoAdjust="0"/>
    <p:restoredTop sz="96150" autoAdjust="0"/>
  </p:normalViewPr>
  <p:slideViewPr>
    <p:cSldViewPr>
      <p:cViewPr varScale="1">
        <p:scale>
          <a:sx n="112" d="100"/>
          <a:sy n="112" d="100"/>
        </p:scale>
        <p:origin x="-1680" y="-90"/>
      </p:cViewPr>
      <p:guideLst>
        <p:guide orient="horz" pos="2427"/>
        <p:guide pos="33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2" y="1"/>
            <a:ext cx="4277398" cy="714658"/>
          </a:xfrm>
          <a:prstGeom prst="rect">
            <a:avLst/>
          </a:prstGeom>
        </p:spPr>
        <p:txBody>
          <a:bodyPr vert="horz" lIns="132076" tIns="66039" rIns="132076" bIns="66039" rtlCol="0"/>
          <a:lstStyle>
            <a:lvl1pPr algn="l" defTabSz="1504639" fontAlgn="auto">
              <a:spcBef>
                <a:spcPts val="0"/>
              </a:spcBef>
              <a:spcAft>
                <a:spcPts val="0"/>
              </a:spcAft>
              <a:defRPr kumimoji="0" sz="17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586618" y="1"/>
            <a:ext cx="4277398" cy="714658"/>
          </a:xfrm>
          <a:prstGeom prst="rect">
            <a:avLst/>
          </a:prstGeom>
        </p:spPr>
        <p:txBody>
          <a:bodyPr vert="horz" lIns="132076" tIns="66039" rIns="132076" bIns="66039" rtlCol="0"/>
          <a:lstStyle>
            <a:lvl1pPr algn="r" defTabSz="1504639" fontAlgn="auto">
              <a:spcBef>
                <a:spcPts val="0"/>
              </a:spcBef>
              <a:spcAft>
                <a:spcPts val="0"/>
              </a:spcAft>
              <a:defRPr kumimoji="0" sz="1700">
                <a:latin typeface="+mn-lt"/>
                <a:ea typeface="+mn-ea"/>
              </a:defRPr>
            </a:lvl1pPr>
          </a:lstStyle>
          <a:p>
            <a:pPr>
              <a:defRPr/>
            </a:pPr>
            <a:fld id="{70F797B8-CD4C-41F8-B027-FC4F8A2B5BC3}" type="datetimeFigureOut">
              <a:rPr lang="ko-KR" altLang="en-US"/>
              <a:pPr>
                <a:defRPr/>
              </a:pPr>
              <a:t>2016-12-08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1074738"/>
            <a:ext cx="7580313" cy="5359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132076" tIns="66039" rIns="132076" bIns="66039" rtlCol="0" anchor="ctr"/>
          <a:lstStyle/>
          <a:p>
            <a:pPr lvl="0"/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87092" y="6790390"/>
            <a:ext cx="7892130" cy="6431920"/>
          </a:xfrm>
          <a:prstGeom prst="rect">
            <a:avLst/>
          </a:prstGeom>
        </p:spPr>
        <p:txBody>
          <a:bodyPr vert="horz" lIns="132076" tIns="66039" rIns="132076" bIns="66039" rtlCol="0"/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2" y="13578500"/>
            <a:ext cx="4277398" cy="714656"/>
          </a:xfrm>
          <a:prstGeom prst="rect">
            <a:avLst/>
          </a:prstGeom>
        </p:spPr>
        <p:txBody>
          <a:bodyPr vert="horz" lIns="132076" tIns="66039" rIns="132076" bIns="66039" rtlCol="0" anchor="b"/>
          <a:lstStyle>
            <a:lvl1pPr algn="l" defTabSz="1504639" fontAlgn="auto">
              <a:spcBef>
                <a:spcPts val="0"/>
              </a:spcBef>
              <a:spcAft>
                <a:spcPts val="0"/>
              </a:spcAft>
              <a:defRPr kumimoji="0" sz="17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586618" y="13578500"/>
            <a:ext cx="4277398" cy="714656"/>
          </a:xfrm>
          <a:prstGeom prst="rect">
            <a:avLst/>
          </a:prstGeom>
        </p:spPr>
        <p:txBody>
          <a:bodyPr vert="horz" lIns="132076" tIns="66039" rIns="132076" bIns="66039" rtlCol="0" anchor="b"/>
          <a:lstStyle>
            <a:lvl1pPr algn="r" defTabSz="1504639" fontAlgn="auto">
              <a:spcBef>
                <a:spcPts val="0"/>
              </a:spcBef>
              <a:spcAft>
                <a:spcPts val="0"/>
              </a:spcAft>
              <a:defRPr kumimoji="0" sz="1700">
                <a:latin typeface="+mn-lt"/>
                <a:ea typeface="+mn-ea"/>
              </a:defRPr>
            </a:lvl1pPr>
          </a:lstStyle>
          <a:p>
            <a:pPr>
              <a:defRPr/>
            </a:pPr>
            <a:fld id="{A92E57E6-DFF4-4C1E-9E9B-AC36C6B79886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698752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Malgun Gothic" pitchFamily="50" charset="-127"/>
        <a:ea typeface="Malgun Gothic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Malgun Gothic" pitchFamily="50" charset="-127"/>
        <a:ea typeface="Malgun Gothic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Malgun Gothic" pitchFamily="50" charset="-127"/>
        <a:ea typeface="Malgun Gothic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Malgun Gothic" pitchFamily="50" charset="-127"/>
        <a:ea typeface="Malgun Gothic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Malgun Gothic" pitchFamily="50" charset="-127"/>
        <a:ea typeface="Malgun Gothic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2E57E6-DFF4-4C1E-9E9B-AC36C6B79886}" type="slidenum">
              <a:rPr lang="ko-KR" altLang="en-US" smtClean="0"/>
              <a:pPr>
                <a:defRPr/>
              </a:pPr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35509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2E57E6-DFF4-4C1E-9E9B-AC36C6B79886}" type="slidenum">
              <a:rPr lang="ko-KR" altLang="en-US" smtClean="0"/>
              <a:pPr>
                <a:defRPr/>
              </a:pPr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35509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2E57E6-DFF4-4C1E-9E9B-AC36C6B79886}" type="slidenum">
              <a:rPr lang="ko-KR" altLang="en-US" smtClean="0"/>
              <a:pPr>
                <a:defRPr/>
              </a:pPr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35509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2E57E6-DFF4-4C1E-9E9B-AC36C6B79886}" type="slidenum">
              <a:rPr lang="ko-KR" altLang="en-US" smtClean="0"/>
              <a:pPr>
                <a:defRPr/>
              </a:pPr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35509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2E57E6-DFF4-4C1E-9E9B-AC36C6B79886}" type="slidenum">
              <a:rPr lang="ko-KR" altLang="en-US" smtClean="0"/>
              <a:pPr>
                <a:defRPr/>
              </a:pPr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35509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2E57E6-DFF4-4C1E-9E9B-AC36C6B79886}" type="slidenum">
              <a:rPr lang="ko-KR" altLang="en-US" smtClean="0"/>
              <a:pPr>
                <a:defRPr/>
              </a:pPr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35509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2E57E6-DFF4-4C1E-9E9B-AC36C6B79886}" type="slidenum">
              <a:rPr lang="ko-KR" altLang="en-US" smtClean="0"/>
              <a:pPr>
                <a:defRPr/>
              </a:pPr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35509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2E57E6-DFF4-4C1E-9E9B-AC36C6B79886}" type="slidenum">
              <a:rPr lang="ko-KR" altLang="en-US" smtClean="0"/>
              <a:pPr>
                <a:defRPr/>
              </a:pPr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35509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2E57E6-DFF4-4C1E-9E9B-AC36C6B79886}" type="slidenum">
              <a:rPr lang="ko-KR" altLang="en-US" smtClean="0"/>
              <a:pPr>
                <a:defRPr/>
              </a:pPr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35509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2E57E6-DFF4-4C1E-9E9B-AC36C6B79886}" type="slidenum">
              <a:rPr lang="ko-KR" altLang="en-US" smtClean="0"/>
              <a:pPr>
                <a:defRPr/>
              </a:pPr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35509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2E57E6-DFF4-4C1E-9E9B-AC36C6B79886}" type="slidenum">
              <a:rPr lang="ko-KR" altLang="en-US" smtClean="0"/>
              <a:pPr>
                <a:defRPr/>
              </a:pPr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35509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2E57E6-DFF4-4C1E-9E9B-AC36C6B79886}" type="slidenum">
              <a:rPr lang="ko-KR" altLang="en-US" smtClean="0"/>
              <a:pPr>
                <a:defRPr/>
              </a:pPr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35509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2E57E6-DFF4-4C1E-9E9B-AC36C6B79886}" type="slidenum">
              <a:rPr lang="ko-KR" altLang="en-US" smtClean="0"/>
              <a:pPr>
                <a:defRPr/>
              </a:pPr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35509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2E57E6-DFF4-4C1E-9E9B-AC36C6B79886}" type="slidenum">
              <a:rPr lang="ko-KR" altLang="en-US" smtClean="0"/>
              <a:pPr>
                <a:defRPr/>
              </a:pPr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35509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425450" y="1503363"/>
            <a:ext cx="73025" cy="968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043056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4" name="직사각형 3"/>
          <p:cNvSpPr/>
          <p:nvPr userDrawn="1"/>
        </p:nvSpPr>
        <p:spPr>
          <a:xfrm>
            <a:off x="311150" y="1441450"/>
            <a:ext cx="9999663" cy="3778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87313" indent="-87313" algn="ctr" defTabSz="104305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kumimoji="0" lang="ko-KR" altLang="en-US" sz="1200" dirty="0" err="1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7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732157-8C18-4859-9A25-315986C0BC0D}" type="datetimeFigureOut">
              <a:rPr lang="ko-KR" altLang="en-US"/>
              <a:pPr>
                <a:defRPr/>
              </a:pPr>
              <a:t>2016-12-08</a:t>
            </a:fld>
            <a:endParaRPr lang="ko-KR" altLang="en-US"/>
          </a:p>
        </p:txBody>
      </p:sp>
      <p:sp>
        <p:nvSpPr>
          <p:cNvPr id="8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12" name="슬라이드 번호 개체 틀 1"/>
          <p:cNvSpPr txBox="1">
            <a:spLocks/>
          </p:cNvSpPr>
          <p:nvPr userDrawn="1"/>
        </p:nvSpPr>
        <p:spPr>
          <a:xfrm>
            <a:off x="8609013" y="6897688"/>
            <a:ext cx="1701800" cy="569912"/>
          </a:xfrm>
          <a:prstGeom prst="rect">
            <a:avLst/>
          </a:prstGeom>
        </p:spPr>
        <p:txBody>
          <a:bodyPr lIns="104306" tIns="52153" rIns="104306" bIns="52153" anchor="ctr"/>
          <a:lstStyle>
            <a:defPPr>
              <a:defRPr lang="ko-KR"/>
            </a:defPPr>
            <a:lvl1pPr marL="0" algn="r" defTabSz="1043056" rtl="0" eaLnBrk="1" latinLnBrk="1" hangingPunct="1"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21528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3056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4584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6112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7640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9168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0696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72224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DD1A472F-E1AA-490E-88F7-82C37E63A517}" type="slidenum">
              <a:rPr kumimoji="0" lang="ko-KR" altLang="en-US" smtClean="0">
                <a:solidFill>
                  <a:schemeClr val="tx1"/>
                </a:solidFill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kumimoji="0"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49954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 descr="IDigitalU.bmp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133"/>
          <a:stretch/>
        </p:blipFill>
        <p:spPr bwMode="auto">
          <a:xfrm>
            <a:off x="8947100" y="6703244"/>
            <a:ext cx="1658937" cy="858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직사각형 12"/>
          <p:cNvSpPr/>
          <p:nvPr userDrawn="1"/>
        </p:nvSpPr>
        <p:spPr>
          <a:xfrm>
            <a:off x="0" y="0"/>
            <a:ext cx="10693400" cy="1730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87313" indent="-87313" algn="ctr" defTabSz="104305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kumimoji="0" lang="ko-KR" altLang="en-US" sz="1200" dirty="0" err="1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14" name="Picture 2" descr="C:\Users\pck\Desktop\서울시로고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388" y="6954838"/>
            <a:ext cx="1157287" cy="32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2" descr="C:\Users\kimsy\Desktop\그림1.pn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2" y="1548434"/>
            <a:ext cx="10689636" cy="1345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95359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425450" y="1503363"/>
            <a:ext cx="73025" cy="968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043056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4" name="직사각형 3"/>
          <p:cNvSpPr/>
          <p:nvPr userDrawn="1"/>
        </p:nvSpPr>
        <p:spPr>
          <a:xfrm>
            <a:off x="311150" y="1441450"/>
            <a:ext cx="9999663" cy="3778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87313" indent="-87313" algn="ctr" defTabSz="104305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kumimoji="0" lang="ko-KR" altLang="en-US" sz="1200" dirty="0" err="1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7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732157-8C18-4859-9A25-315986C0BC0D}" type="datetimeFigureOut">
              <a:rPr lang="ko-KR" altLang="en-US"/>
              <a:pPr>
                <a:defRPr/>
              </a:pPr>
              <a:t>2016-12-08</a:t>
            </a:fld>
            <a:endParaRPr lang="ko-KR" altLang="en-US"/>
          </a:p>
        </p:txBody>
      </p:sp>
      <p:sp>
        <p:nvSpPr>
          <p:cNvPr id="8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grpSp>
        <p:nvGrpSpPr>
          <p:cNvPr id="9" name="그룹 8"/>
          <p:cNvGrpSpPr/>
          <p:nvPr userDrawn="1"/>
        </p:nvGrpSpPr>
        <p:grpSpPr>
          <a:xfrm>
            <a:off x="8008620" y="5076775"/>
            <a:ext cx="2307600" cy="2134800"/>
            <a:chOff x="6645928" y="4077072"/>
            <a:chExt cx="2307600" cy="2134800"/>
          </a:xfrm>
        </p:grpSpPr>
        <p:graphicFrame>
          <p:nvGraphicFramePr>
            <p:cNvPr id="10" name="Object 2"/>
            <p:cNvGraphicFramePr>
              <a:graphicFrameLocks noChangeAspect="1"/>
            </p:cNvGraphicFramePr>
            <p:nvPr/>
          </p:nvGraphicFramePr>
          <p:xfrm>
            <a:off x="7255544" y="5715016"/>
            <a:ext cx="1117600" cy="3397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327" name="사진" r:id="rId3" imgW="1117488" imgH="339504" progId="StaticMetafile">
                    <p:embed/>
                  </p:oleObj>
                </mc:Choice>
                <mc:Fallback>
                  <p:oleObj name="사진" r:id="rId3" imgW="1117488" imgH="339504" progId="StaticMetafile">
                    <p:embed/>
                    <p:pic>
                      <p:nvPicPr>
                        <p:cNvPr id="0" name="Picture 7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255544" y="5715016"/>
                          <a:ext cx="1117600" cy="3397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" name="직사각형 10"/>
            <p:cNvSpPr/>
            <p:nvPr/>
          </p:nvSpPr>
          <p:spPr bwMode="auto">
            <a:xfrm>
              <a:off x="6645928" y="4077072"/>
              <a:ext cx="2307600" cy="2134800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0000" tIns="0" rIns="90000" bIns="0" rtlCol="0" anchor="t"/>
            <a:lstStyle/>
            <a:p>
              <a:pPr>
                <a:spcBef>
                  <a:spcPct val="50000"/>
                </a:spcBef>
              </a:pPr>
              <a:r>
                <a:rPr lang="en-US" altLang="ko-KR" sz="1400" dirty="0">
                  <a:latin typeface="+mn-ea"/>
                  <a:ea typeface="+mn-ea"/>
                </a:rPr>
                <a:t/>
              </a:r>
              <a:br>
                <a:rPr lang="en-US" altLang="ko-KR" sz="1400" dirty="0">
                  <a:latin typeface="+mn-ea"/>
                  <a:ea typeface="+mn-ea"/>
                </a:rPr>
              </a:br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945696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1"/>
          <p:cNvSpPr txBox="1">
            <a:spLocks/>
          </p:cNvSpPr>
          <p:nvPr userDrawn="1"/>
        </p:nvSpPr>
        <p:spPr>
          <a:xfrm>
            <a:off x="8991600" y="7092999"/>
            <a:ext cx="1701800" cy="569912"/>
          </a:xfrm>
          <a:prstGeom prst="rect">
            <a:avLst/>
          </a:prstGeom>
        </p:spPr>
        <p:txBody>
          <a:bodyPr lIns="104306" tIns="52153" rIns="104306" bIns="52153" anchor="ctr"/>
          <a:lstStyle>
            <a:defPPr>
              <a:defRPr lang="ko-KR"/>
            </a:defPPr>
            <a:lvl1pPr marL="0" algn="r" defTabSz="1043056" rtl="0" eaLnBrk="1" latinLnBrk="1" hangingPunct="1"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21528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3056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4584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6112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7640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9168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0696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72224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DD1A472F-E1AA-490E-88F7-82C37E63A517}" type="slidenum">
              <a:rPr kumimoji="0" lang="ko-KR" altLang="en-US" smtClean="0">
                <a:solidFill>
                  <a:schemeClr val="tx1"/>
                </a:solidFill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kumimoji="0"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732157-8C18-4859-9A25-315986C0BC0D}" type="datetimeFigureOut">
              <a:rPr lang="ko-KR" altLang="en-US"/>
              <a:pPr>
                <a:defRPr/>
              </a:pPr>
              <a:t>2016-12-08</a:t>
            </a:fld>
            <a:endParaRPr lang="ko-KR" altLang="en-US"/>
          </a:p>
        </p:txBody>
      </p:sp>
      <p:sp>
        <p:nvSpPr>
          <p:cNvPr id="8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graphicFrame>
        <p:nvGraphicFramePr>
          <p:cNvPr id="9" name="표 8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734072666"/>
              </p:ext>
            </p:extLst>
          </p:nvPr>
        </p:nvGraphicFramePr>
        <p:xfrm>
          <a:off x="311150" y="828304"/>
          <a:ext cx="10148118" cy="6408711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29127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985684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1602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Layout</a:t>
                      </a:r>
                      <a:endParaRPr lang="ko-KR" altLang="en-US" sz="1000" b="1" dirty="0"/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672143">
                <a:tc gridSpan="2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5121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설명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84907405"/>
              </p:ext>
            </p:extLst>
          </p:nvPr>
        </p:nvGraphicFramePr>
        <p:xfrm>
          <a:off x="306140" y="310191"/>
          <a:ext cx="10153128" cy="44880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06948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33111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224136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3528392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12879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latin typeface="+mn-ea"/>
                          <a:ea typeface="+mn-ea"/>
                        </a:rPr>
                        <a:t>화면</a:t>
                      </a:r>
                      <a:r>
                        <a:rPr lang="en-US" altLang="ko-KR" sz="1000" b="1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000" b="1" dirty="0">
                          <a:latin typeface="+mn-ea"/>
                          <a:ea typeface="+mn-ea"/>
                        </a:rPr>
                        <a:t>출력물</a:t>
                      </a:r>
                      <a:r>
                        <a:rPr lang="en-US" altLang="ko-KR" sz="1000" b="1" dirty="0">
                          <a:latin typeface="+mn-ea"/>
                          <a:ea typeface="+mn-ea"/>
                        </a:rPr>
                        <a:t>ID</a:t>
                      </a:r>
                      <a:endParaRPr lang="ko-KR" altLang="en-US" sz="1000" b="1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latin typeface="+mn-ea"/>
                          <a:ea typeface="+mn-ea"/>
                        </a:rPr>
                        <a:t>화면</a:t>
                      </a:r>
                      <a:r>
                        <a:rPr lang="en-US" altLang="ko-KR" sz="1000" b="1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000" b="1" dirty="0">
                          <a:latin typeface="+mn-ea"/>
                          <a:ea typeface="+mn-ea"/>
                        </a:rPr>
                        <a:t>출력물명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2879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latin typeface="+mn-ea"/>
                          <a:ea typeface="+mn-ea"/>
                        </a:rPr>
                        <a:t>업무</a:t>
                      </a:r>
                      <a:r>
                        <a:rPr lang="en-US" altLang="ko-KR" sz="1000" b="1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000" b="1" dirty="0">
                          <a:latin typeface="+mn-ea"/>
                          <a:ea typeface="+mn-ea"/>
                        </a:rPr>
                        <a:t>시스템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err="1">
                          <a:latin typeface="+mn-ea"/>
                          <a:ea typeface="+mn-ea"/>
                        </a:rPr>
                        <a:t>네비게이션</a:t>
                      </a:r>
                      <a:endParaRPr lang="ko-KR" altLang="en-US" sz="1000" b="1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855710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1"/>
          <p:cNvSpPr txBox="1">
            <a:spLocks/>
          </p:cNvSpPr>
          <p:nvPr userDrawn="1"/>
        </p:nvSpPr>
        <p:spPr>
          <a:xfrm>
            <a:off x="8991600" y="7092999"/>
            <a:ext cx="1701800" cy="569912"/>
          </a:xfrm>
          <a:prstGeom prst="rect">
            <a:avLst/>
          </a:prstGeom>
        </p:spPr>
        <p:txBody>
          <a:bodyPr lIns="104306" tIns="52153" rIns="104306" bIns="52153" anchor="ctr"/>
          <a:lstStyle>
            <a:defPPr>
              <a:defRPr lang="ko-KR"/>
            </a:defPPr>
            <a:lvl1pPr marL="0" algn="r" defTabSz="1043056" rtl="0" eaLnBrk="1" latinLnBrk="1" hangingPunct="1"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21528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3056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4584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6112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7640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9168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0696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72224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DD1A472F-E1AA-490E-88F7-82C37E63A517}" type="slidenum">
              <a:rPr kumimoji="0" lang="ko-KR" altLang="en-US" smtClean="0">
                <a:solidFill>
                  <a:schemeClr val="tx1"/>
                </a:solidFill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kumimoji="0"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732157-8C18-4859-9A25-315986C0BC0D}" type="datetimeFigureOut">
              <a:rPr lang="ko-KR" altLang="en-US"/>
              <a:pPr>
                <a:defRPr/>
              </a:pPr>
              <a:t>2016-12-08</a:t>
            </a:fld>
            <a:endParaRPr lang="ko-KR" altLang="en-US"/>
          </a:p>
        </p:txBody>
      </p:sp>
      <p:sp>
        <p:nvSpPr>
          <p:cNvPr id="8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graphicFrame>
        <p:nvGraphicFramePr>
          <p:cNvPr id="9" name="표 8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83230352"/>
              </p:ext>
            </p:extLst>
          </p:nvPr>
        </p:nvGraphicFramePr>
        <p:xfrm>
          <a:off x="311150" y="828304"/>
          <a:ext cx="10148118" cy="6408711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014811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2160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Layout</a:t>
                      </a:r>
                      <a:endParaRPr lang="ko-KR" altLang="en-US" sz="1000" b="1" dirty="0"/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6184311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551654874"/>
              </p:ext>
            </p:extLst>
          </p:nvPr>
        </p:nvGraphicFramePr>
        <p:xfrm>
          <a:off x="306140" y="310191"/>
          <a:ext cx="10153128" cy="44880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06948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33111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224136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3528392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12879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latin typeface="+mn-ea"/>
                          <a:ea typeface="+mn-ea"/>
                        </a:rPr>
                        <a:t>화면</a:t>
                      </a:r>
                      <a:r>
                        <a:rPr lang="en-US" altLang="ko-KR" sz="1000" b="1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000" b="1" dirty="0">
                          <a:latin typeface="+mn-ea"/>
                          <a:ea typeface="+mn-ea"/>
                        </a:rPr>
                        <a:t>출력물</a:t>
                      </a:r>
                      <a:r>
                        <a:rPr lang="en-US" altLang="ko-KR" sz="1000" b="1" dirty="0">
                          <a:latin typeface="+mn-ea"/>
                          <a:ea typeface="+mn-ea"/>
                        </a:rPr>
                        <a:t>ID</a:t>
                      </a:r>
                      <a:endParaRPr lang="ko-KR" altLang="en-US" sz="1000" b="1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latin typeface="+mn-ea"/>
                          <a:ea typeface="+mn-ea"/>
                        </a:rPr>
                        <a:t>화면</a:t>
                      </a:r>
                      <a:r>
                        <a:rPr lang="en-US" altLang="ko-KR" sz="1000" b="1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000" b="1" dirty="0">
                          <a:latin typeface="+mn-ea"/>
                          <a:ea typeface="+mn-ea"/>
                        </a:rPr>
                        <a:t>출력물명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2879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latin typeface="+mn-ea"/>
                          <a:ea typeface="+mn-ea"/>
                        </a:rPr>
                        <a:t>업무</a:t>
                      </a:r>
                      <a:r>
                        <a:rPr lang="en-US" altLang="ko-KR" sz="1000" b="1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000" b="1" dirty="0">
                          <a:latin typeface="+mn-ea"/>
                          <a:ea typeface="+mn-ea"/>
                        </a:rPr>
                        <a:t>시스템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err="1">
                          <a:latin typeface="+mn-ea"/>
                          <a:ea typeface="+mn-ea"/>
                        </a:rPr>
                        <a:t>네비게이션</a:t>
                      </a:r>
                      <a:endParaRPr lang="ko-KR" altLang="en-US" sz="1000" b="1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142643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425450" y="1503363"/>
            <a:ext cx="73025" cy="968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043056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4" name="직사각형 3"/>
          <p:cNvSpPr/>
          <p:nvPr userDrawn="1"/>
        </p:nvSpPr>
        <p:spPr>
          <a:xfrm>
            <a:off x="311150" y="1441450"/>
            <a:ext cx="9999663" cy="3778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87313" indent="-87313" algn="ctr" defTabSz="104305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kumimoji="0" lang="ko-KR" altLang="en-US" sz="1200" dirty="0" err="1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6" name="슬라이드 번호 개체 틀 1"/>
          <p:cNvSpPr txBox="1">
            <a:spLocks/>
          </p:cNvSpPr>
          <p:nvPr userDrawn="1"/>
        </p:nvSpPr>
        <p:spPr>
          <a:xfrm>
            <a:off x="8991600" y="7092999"/>
            <a:ext cx="1701800" cy="569912"/>
          </a:xfrm>
          <a:prstGeom prst="rect">
            <a:avLst/>
          </a:prstGeom>
        </p:spPr>
        <p:txBody>
          <a:bodyPr lIns="104306" tIns="52153" rIns="104306" bIns="52153" anchor="ctr"/>
          <a:lstStyle>
            <a:defPPr>
              <a:defRPr lang="ko-KR"/>
            </a:defPPr>
            <a:lvl1pPr marL="0" algn="r" defTabSz="1043056" rtl="0" eaLnBrk="1" latinLnBrk="1" hangingPunct="1"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21528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3056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4584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6112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7640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9168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0696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72224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DD1A472F-E1AA-490E-88F7-82C37E63A517}" type="slidenum">
              <a:rPr kumimoji="0" lang="ko-KR" altLang="en-US" smtClean="0">
                <a:solidFill>
                  <a:schemeClr val="tx1"/>
                </a:solidFill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kumimoji="0"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732157-8C18-4859-9A25-315986C0BC0D}" type="datetimeFigureOut">
              <a:rPr lang="ko-KR" altLang="en-US"/>
              <a:pPr>
                <a:defRPr/>
              </a:pPr>
              <a:t>2016-12-08</a:t>
            </a:fld>
            <a:endParaRPr lang="ko-KR" altLang="en-US"/>
          </a:p>
        </p:txBody>
      </p:sp>
      <p:sp>
        <p:nvSpPr>
          <p:cNvPr id="8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graphicFrame>
        <p:nvGraphicFramePr>
          <p:cNvPr id="9" name="표 8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383348128"/>
              </p:ext>
            </p:extLst>
          </p:nvPr>
        </p:nvGraphicFramePr>
        <p:xfrm>
          <a:off x="311150" y="828304"/>
          <a:ext cx="10148118" cy="6408711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755583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9228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160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Layout</a:t>
                      </a:r>
                      <a:endParaRPr lang="ko-KR" altLang="en-US" sz="1000" b="1" dirty="0"/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/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6184311"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010101558"/>
              </p:ext>
            </p:extLst>
          </p:nvPr>
        </p:nvGraphicFramePr>
        <p:xfrm>
          <a:off x="306140" y="310191"/>
          <a:ext cx="10153128" cy="44880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06948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31833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720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5793309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12879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latin typeface="+mn-ea"/>
                          <a:ea typeface="+mn-ea"/>
                        </a:rPr>
                        <a:t>화면</a:t>
                      </a:r>
                      <a:r>
                        <a:rPr lang="en-US" altLang="ko-KR" sz="1000" b="1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000" b="1" dirty="0">
                          <a:latin typeface="+mn-ea"/>
                          <a:ea typeface="+mn-ea"/>
                        </a:rPr>
                        <a:t>출력물</a:t>
                      </a:r>
                      <a:r>
                        <a:rPr lang="en-US" altLang="ko-KR" sz="1000" b="1" dirty="0">
                          <a:latin typeface="+mn-ea"/>
                          <a:ea typeface="+mn-ea"/>
                        </a:rPr>
                        <a:t>ID</a:t>
                      </a:r>
                      <a:endParaRPr lang="ko-KR" altLang="en-US" sz="1000" b="1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latin typeface="+mn-ea"/>
                          <a:ea typeface="+mn-ea"/>
                        </a:rPr>
                        <a:t>화면</a:t>
                      </a:r>
                      <a:r>
                        <a:rPr lang="en-US" altLang="ko-KR" sz="1000" b="1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000" b="1" dirty="0">
                          <a:latin typeface="+mn-ea"/>
                          <a:ea typeface="+mn-ea"/>
                        </a:rPr>
                        <a:t>출력물명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2879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latin typeface="+mn-ea"/>
                          <a:ea typeface="+mn-ea"/>
                        </a:rPr>
                        <a:t>업무</a:t>
                      </a:r>
                      <a:r>
                        <a:rPr lang="en-US" altLang="ko-KR" sz="1000" b="1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000" b="1" dirty="0">
                          <a:latin typeface="+mn-ea"/>
                          <a:ea typeface="+mn-ea"/>
                        </a:rPr>
                        <a:t>시스템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err="1">
                          <a:latin typeface="+mn-ea"/>
                          <a:ea typeface="+mn-ea"/>
                        </a:rPr>
                        <a:t>네비게이션</a:t>
                      </a:r>
                      <a:endParaRPr lang="ko-KR" altLang="en-US" sz="1000" b="1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699626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534988" y="303213"/>
            <a:ext cx="9623425" cy="1260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4306" tIns="52153" rIns="104306" bIns="52153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534988" y="1763713"/>
            <a:ext cx="9623425" cy="499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4306" tIns="52153" rIns="104306" bIns="5215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534988" y="7008813"/>
            <a:ext cx="2495550" cy="401637"/>
          </a:xfrm>
          <a:prstGeom prst="rect">
            <a:avLst/>
          </a:prstGeom>
        </p:spPr>
        <p:txBody>
          <a:bodyPr vert="horz" lIns="104306" tIns="52153" rIns="104306" bIns="52153" rtlCol="0" anchor="ctr"/>
          <a:lstStyle>
            <a:lvl1pPr algn="l" defTabSz="1043056" fontAlgn="auto">
              <a:spcBef>
                <a:spcPts val="0"/>
              </a:spcBef>
              <a:spcAft>
                <a:spcPts val="0"/>
              </a:spcAft>
              <a:defRPr kumimoji="0" sz="14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723FA960-DDB2-4B55-B992-7005A9199C7E}" type="datetimeFigureOut">
              <a:rPr lang="ko-KR" altLang="en-US"/>
              <a:pPr>
                <a:defRPr/>
              </a:pPr>
              <a:t>2016-12-08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652838" y="7008813"/>
            <a:ext cx="3387725" cy="401637"/>
          </a:xfrm>
          <a:prstGeom prst="rect">
            <a:avLst/>
          </a:prstGeom>
        </p:spPr>
        <p:txBody>
          <a:bodyPr vert="horz" lIns="104306" tIns="52153" rIns="104306" bIns="52153" rtlCol="0" anchor="ctr"/>
          <a:lstStyle>
            <a:lvl1pPr algn="ctr" defTabSz="1043056" fontAlgn="auto">
              <a:spcBef>
                <a:spcPts val="0"/>
              </a:spcBef>
              <a:spcAft>
                <a:spcPts val="0"/>
              </a:spcAft>
              <a:defRPr kumimoji="0" sz="14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662863" y="7008813"/>
            <a:ext cx="2495550" cy="401637"/>
          </a:xfrm>
          <a:prstGeom prst="rect">
            <a:avLst/>
          </a:prstGeom>
        </p:spPr>
        <p:txBody>
          <a:bodyPr vert="horz" lIns="104306" tIns="52153" rIns="104306" bIns="52153" rtlCol="0" anchor="ctr"/>
          <a:lstStyle>
            <a:lvl1pPr algn="r" defTabSz="1043056" fontAlgn="auto">
              <a:spcBef>
                <a:spcPts val="0"/>
              </a:spcBef>
              <a:spcAft>
                <a:spcPts val="0"/>
              </a:spcAft>
              <a:defRPr kumimoji="0" sz="14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B24E6F06-9684-4F2C-B1C8-9977D893A2D7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8" r:id="rId1"/>
    <p:sldLayoutId id="2147483770" r:id="rId2"/>
    <p:sldLayoutId id="2147483771" r:id="rId3"/>
    <p:sldLayoutId id="2147483768" r:id="rId4"/>
    <p:sldLayoutId id="2147483769" r:id="rId5"/>
    <p:sldLayoutId id="2147483767" r:id="rId6"/>
  </p:sldLayoutIdLst>
  <p:txStyles>
    <p:titleStyle>
      <a:lvl1pPr algn="ctr" defTabSz="1042988" rtl="0" eaLnBrk="0" fontAlgn="base" latinLnBrk="1" hangingPunct="0">
        <a:spcBef>
          <a:spcPct val="0"/>
        </a:spcBef>
        <a:spcAft>
          <a:spcPct val="0"/>
        </a:spcAft>
        <a:defRPr sz="5000" kern="1200">
          <a:solidFill>
            <a:schemeClr val="tx1"/>
          </a:solidFill>
          <a:latin typeface="Malgun Gothic" pitchFamily="50" charset="-127"/>
          <a:ea typeface="Malgun Gothic" pitchFamily="50" charset="-127"/>
          <a:cs typeface="+mj-cs"/>
        </a:defRPr>
      </a:lvl1pPr>
      <a:lvl2pPr algn="ctr" defTabSz="1042988" rtl="0" eaLnBrk="0" fontAlgn="base" latinLnBrk="1" hangingPunct="0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Malgun Gothic" pitchFamily="50" charset="-127"/>
          <a:ea typeface="Malgun Gothic" pitchFamily="50" charset="-127"/>
        </a:defRPr>
      </a:lvl2pPr>
      <a:lvl3pPr algn="ctr" defTabSz="1042988" rtl="0" eaLnBrk="0" fontAlgn="base" latinLnBrk="1" hangingPunct="0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Malgun Gothic" pitchFamily="50" charset="-127"/>
          <a:ea typeface="Malgun Gothic" pitchFamily="50" charset="-127"/>
        </a:defRPr>
      </a:lvl3pPr>
      <a:lvl4pPr algn="ctr" defTabSz="1042988" rtl="0" eaLnBrk="0" fontAlgn="base" latinLnBrk="1" hangingPunct="0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Malgun Gothic" pitchFamily="50" charset="-127"/>
          <a:ea typeface="Malgun Gothic" pitchFamily="50" charset="-127"/>
        </a:defRPr>
      </a:lvl4pPr>
      <a:lvl5pPr algn="ctr" defTabSz="1042988" rtl="0" eaLnBrk="0" fontAlgn="base" latinLnBrk="1" hangingPunct="0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Malgun Gothic" pitchFamily="50" charset="-127"/>
          <a:ea typeface="Malgun Gothic" pitchFamily="50" charset="-127"/>
        </a:defRPr>
      </a:lvl5pPr>
      <a:lvl6pPr marL="457200" algn="ctr" defTabSz="1042988" rtl="0" fontAlgn="base" latinLnBrk="1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Malgun Gothic" pitchFamily="50" charset="-127"/>
          <a:ea typeface="Malgun Gothic" pitchFamily="50" charset="-127"/>
        </a:defRPr>
      </a:lvl6pPr>
      <a:lvl7pPr marL="914400" algn="ctr" defTabSz="1042988" rtl="0" fontAlgn="base" latinLnBrk="1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Malgun Gothic" pitchFamily="50" charset="-127"/>
          <a:ea typeface="Malgun Gothic" pitchFamily="50" charset="-127"/>
        </a:defRPr>
      </a:lvl7pPr>
      <a:lvl8pPr marL="1371600" algn="ctr" defTabSz="1042988" rtl="0" fontAlgn="base" latinLnBrk="1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Malgun Gothic" pitchFamily="50" charset="-127"/>
          <a:ea typeface="Malgun Gothic" pitchFamily="50" charset="-127"/>
        </a:defRPr>
      </a:lvl8pPr>
      <a:lvl9pPr marL="1828800" algn="ctr" defTabSz="1042988" rtl="0" fontAlgn="base" latinLnBrk="1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Malgun Gothic" pitchFamily="50" charset="-127"/>
          <a:ea typeface="Malgun Gothic" pitchFamily="50" charset="-127"/>
        </a:defRPr>
      </a:lvl9pPr>
    </p:titleStyle>
    <p:bodyStyle>
      <a:lvl1pPr marL="390525" indent="-390525" algn="l" defTabSz="1042988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3700" kern="1200">
          <a:solidFill>
            <a:schemeClr val="tx1"/>
          </a:solidFill>
          <a:latin typeface="Malgun Gothic" pitchFamily="50" charset="-127"/>
          <a:ea typeface="Malgun Gothic" pitchFamily="50" charset="-127"/>
          <a:cs typeface="+mn-cs"/>
        </a:defRPr>
      </a:lvl1pPr>
      <a:lvl2pPr marL="846138" indent="-325438" algn="l" defTabSz="1042988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3200" kern="1200">
          <a:solidFill>
            <a:schemeClr val="tx1"/>
          </a:solidFill>
          <a:latin typeface="Malgun Gothic" pitchFamily="50" charset="-127"/>
          <a:ea typeface="Malgun Gothic" pitchFamily="50" charset="-127"/>
          <a:cs typeface="+mn-cs"/>
        </a:defRPr>
      </a:lvl2pPr>
      <a:lvl3pPr marL="1303338" indent="-260350" algn="l" defTabSz="1042988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700" kern="1200">
          <a:solidFill>
            <a:schemeClr val="tx1"/>
          </a:solidFill>
          <a:latin typeface="Malgun Gothic" pitchFamily="50" charset="-127"/>
          <a:ea typeface="Malgun Gothic" pitchFamily="50" charset="-127"/>
          <a:cs typeface="+mn-cs"/>
        </a:defRPr>
      </a:lvl3pPr>
      <a:lvl4pPr marL="1824038" indent="-260350" algn="l" defTabSz="1042988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300" kern="1200">
          <a:solidFill>
            <a:schemeClr val="tx1"/>
          </a:solidFill>
          <a:latin typeface="Malgun Gothic" pitchFamily="50" charset="-127"/>
          <a:ea typeface="Malgun Gothic" pitchFamily="50" charset="-127"/>
          <a:cs typeface="+mn-cs"/>
        </a:defRPr>
      </a:lvl4pPr>
      <a:lvl5pPr marL="2346325" indent="-260350" algn="l" defTabSz="1042988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2300" kern="1200">
          <a:solidFill>
            <a:schemeClr val="tx1"/>
          </a:solidFill>
          <a:latin typeface="Malgun Gothic" pitchFamily="50" charset="-127"/>
          <a:ea typeface="Malgun Gothic" pitchFamily="50" charset="-127"/>
          <a:cs typeface="+mn-cs"/>
        </a:defRPr>
      </a:lvl5pPr>
      <a:lvl6pPr marL="2868404" indent="-260764" algn="l" defTabSz="1043056" rtl="0" eaLnBrk="1" latinLnBrk="1" hangingPunct="1">
        <a:spcBef>
          <a:spcPct val="20000"/>
        </a:spcBef>
        <a:buFont typeface="Arial" panose="020B0604020202020204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6pPr>
      <a:lvl7pPr marL="3389932" indent="-260764" algn="l" defTabSz="1043056" rtl="0" eaLnBrk="1" latinLnBrk="1" hangingPunct="1">
        <a:spcBef>
          <a:spcPct val="20000"/>
        </a:spcBef>
        <a:buFont typeface="Arial" panose="020B0604020202020204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7pPr>
      <a:lvl8pPr marL="3911460" indent="-260764" algn="l" defTabSz="1043056" rtl="0" eaLnBrk="1" latinLnBrk="1" hangingPunct="1">
        <a:spcBef>
          <a:spcPct val="20000"/>
        </a:spcBef>
        <a:buFont typeface="Arial" panose="020B0604020202020204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8pPr>
      <a:lvl9pPr marL="4432988" indent="-260764" algn="l" defTabSz="1043056" rtl="0" eaLnBrk="1" latinLnBrk="1" hangingPunct="1">
        <a:spcBef>
          <a:spcPct val="20000"/>
        </a:spcBef>
        <a:buFont typeface="Arial" panose="020B0604020202020204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21528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43056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564584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086112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607640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129168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650696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172224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jpe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eg"/><Relationship Id="rId5" Type="http://schemas.openxmlformats.org/officeDocument/2006/relationships/image" Target="../media/image7.png"/><Relationship Id="rId4" Type="http://schemas.openxmlformats.org/officeDocument/2006/relationships/image" Target="../media/image6.jpeg"/><Relationship Id="rId9" Type="http://schemas.openxmlformats.org/officeDocument/2006/relationships/image" Target="../media/image1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openxmlformats.org/officeDocument/2006/relationships/image" Target="../media/image15.jpeg"/><Relationship Id="rId7" Type="http://schemas.openxmlformats.org/officeDocument/2006/relationships/image" Target="../media/image1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3" Type="http://schemas.openxmlformats.org/officeDocument/2006/relationships/image" Target="../media/image24.jpeg"/><Relationship Id="rId7" Type="http://schemas.openxmlformats.org/officeDocument/2006/relationships/image" Target="../media/image28.jpeg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jpeg"/><Relationship Id="rId11" Type="http://schemas.openxmlformats.org/officeDocument/2006/relationships/image" Target="../media/image32.jpeg"/><Relationship Id="rId5" Type="http://schemas.openxmlformats.org/officeDocument/2006/relationships/image" Target="../media/image26.jpeg"/><Relationship Id="rId10" Type="http://schemas.openxmlformats.org/officeDocument/2006/relationships/image" Target="../media/image31.jpeg"/><Relationship Id="rId4" Type="http://schemas.openxmlformats.org/officeDocument/2006/relationships/image" Target="../media/image25.jpeg"/><Relationship Id="rId9" Type="http://schemas.openxmlformats.org/officeDocument/2006/relationships/image" Target="../media/image30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/>
          <p:cNvSpPr txBox="1">
            <a:spLocks noChangeArrowheads="1"/>
          </p:cNvSpPr>
          <p:nvPr/>
        </p:nvSpPr>
        <p:spPr bwMode="auto">
          <a:xfrm>
            <a:off x="9524" y="1836415"/>
            <a:ext cx="10683875" cy="8617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defTabSz="914400" latinLnBrk="0">
              <a:defRPr/>
            </a:pPr>
            <a:r>
              <a:rPr lang="ko-KR" altLang="en-US" sz="5000" b="1" dirty="0">
                <a:ln>
                  <a:solidFill>
                    <a:schemeClr val="tx2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glow>
                    <a:schemeClr val="tx2"/>
                  </a:glow>
                </a:effectLst>
                <a:latin typeface="나눔고딕" pitchFamily="50" charset="-127"/>
                <a:ea typeface="나눔고딕" pitchFamily="50" charset="-127"/>
              </a:rPr>
              <a:t>디자인 </a:t>
            </a:r>
            <a:r>
              <a:rPr lang="ko-KR" altLang="en-US" sz="5000" b="1" dirty="0" smtClean="0">
                <a:ln>
                  <a:solidFill>
                    <a:schemeClr val="tx2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glow>
                    <a:schemeClr val="tx2"/>
                  </a:glow>
                </a:effectLst>
                <a:latin typeface="나눔고딕" pitchFamily="50" charset="-127"/>
                <a:ea typeface="나눔고딕" pitchFamily="50" charset="-127"/>
              </a:rPr>
              <a:t>시안</a:t>
            </a:r>
            <a:r>
              <a:rPr lang="en-US" altLang="ko-KR" sz="5000" b="1" dirty="0" smtClean="0">
                <a:ln>
                  <a:solidFill>
                    <a:schemeClr val="tx2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glow>
                    <a:schemeClr val="tx2"/>
                  </a:glow>
                </a:effectLst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sz="5000" b="1" dirty="0">
                <a:ln>
                  <a:solidFill>
                    <a:schemeClr val="tx2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glow>
                    <a:schemeClr val="tx2"/>
                  </a:glow>
                </a:effectLst>
                <a:latin typeface="나눔고딕" pitchFamily="50" charset="-127"/>
                <a:ea typeface="나눔고딕" pitchFamily="50" charset="-127"/>
              </a:rPr>
              <a:t>안</a:t>
            </a:r>
            <a:r>
              <a:rPr lang="en-US" altLang="ko-KR" sz="5000" b="1" dirty="0">
                <a:ln>
                  <a:solidFill>
                    <a:schemeClr val="tx2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glow>
                    <a:schemeClr val="tx2"/>
                  </a:glow>
                </a:effectLst>
                <a:latin typeface="나눔고딕" pitchFamily="50" charset="-127"/>
                <a:ea typeface="나눔고딕" pitchFamily="50" charset="-127"/>
              </a:rPr>
              <a:t>)</a:t>
            </a:r>
          </a:p>
        </p:txBody>
      </p:sp>
      <p:sp>
        <p:nvSpPr>
          <p:cNvPr id="8" name="TextBox 6"/>
          <p:cNvSpPr txBox="1">
            <a:spLocks noChangeArrowheads="1"/>
          </p:cNvSpPr>
          <p:nvPr/>
        </p:nvSpPr>
        <p:spPr bwMode="auto">
          <a:xfrm>
            <a:off x="9524" y="2916535"/>
            <a:ext cx="10683875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defTabSz="914400" latinLnBrk="0">
              <a:defRPr/>
            </a:pPr>
            <a:r>
              <a:rPr lang="ko-KR" altLang="en-US" sz="2000" b="1" dirty="0" smtClean="0">
                <a:ln>
                  <a:solidFill>
                    <a:schemeClr val="tx2">
                      <a:alpha val="0"/>
                    </a:schemeClr>
                  </a:solidFill>
                </a:ln>
                <a:effectLst>
                  <a:glow>
                    <a:schemeClr val="tx2"/>
                  </a:glow>
                </a:effectLst>
                <a:latin typeface="나눔고딕" pitchFamily="50" charset="-127"/>
                <a:ea typeface="나눔고딕" pitchFamily="50" charset="-127"/>
              </a:rPr>
              <a:t>디지털 </a:t>
            </a:r>
            <a:r>
              <a:rPr lang="ko-KR" altLang="en-US" sz="2000" b="1" dirty="0" err="1">
                <a:ln>
                  <a:solidFill>
                    <a:schemeClr val="tx2">
                      <a:alpha val="0"/>
                    </a:schemeClr>
                  </a:solidFill>
                </a:ln>
                <a:effectLst>
                  <a:glow>
                    <a:schemeClr val="tx2"/>
                  </a:glow>
                </a:effectLst>
                <a:latin typeface="나눔고딕" pitchFamily="50" charset="-127"/>
                <a:ea typeface="나눔고딕" pitchFamily="50" charset="-127"/>
              </a:rPr>
              <a:t>시민시장실</a:t>
            </a:r>
            <a:r>
              <a:rPr lang="ko-KR" altLang="en-US" sz="2000" b="1" dirty="0">
                <a:ln>
                  <a:solidFill>
                    <a:schemeClr val="tx2">
                      <a:alpha val="0"/>
                    </a:schemeClr>
                  </a:solidFill>
                </a:ln>
                <a:effectLst>
                  <a:glow>
                    <a:schemeClr val="tx2"/>
                  </a:glow>
                </a:effectLst>
                <a:latin typeface="나눔고딕" pitchFamily="50" charset="-127"/>
                <a:ea typeface="나눔고딕" pitchFamily="50" charset="-127"/>
              </a:rPr>
              <a:t> 구축</a:t>
            </a:r>
            <a:endParaRPr lang="en-US" altLang="ko-KR" sz="2000" b="1" dirty="0">
              <a:ln>
                <a:solidFill>
                  <a:schemeClr val="tx2">
                    <a:alpha val="0"/>
                  </a:schemeClr>
                </a:solidFill>
              </a:ln>
              <a:effectLst>
                <a:glow>
                  <a:schemeClr val="tx2"/>
                </a:glow>
              </a:effectLst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052933" y="5724847"/>
            <a:ext cx="2595582" cy="6020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400" latinLnBrk="0">
              <a:lnSpc>
                <a:spcPct val="150000"/>
              </a:lnSpc>
              <a:defRPr/>
            </a:pPr>
            <a:r>
              <a:rPr lang="ko-KR" altLang="en-US" sz="2500" b="1" dirty="0">
                <a:ln>
                  <a:solidFill>
                    <a:schemeClr val="tx2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glow>
                    <a:schemeClr val="tx2"/>
                  </a:glow>
                </a:effectLst>
                <a:latin typeface="나눔고딕" pitchFamily="50" charset="-127"/>
                <a:ea typeface="나눔고딕" pitchFamily="50" charset="-127"/>
              </a:rPr>
              <a:t>통계데이터담당관</a:t>
            </a:r>
            <a:endParaRPr lang="en-US" altLang="ko-KR" sz="2500" b="1" dirty="0">
              <a:ln>
                <a:solidFill>
                  <a:schemeClr val="tx2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>
                <a:glow>
                  <a:schemeClr val="tx2"/>
                </a:glow>
              </a:effectLst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543452" y="4140671"/>
            <a:ext cx="1614545" cy="5001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400" latinLnBrk="0">
              <a:lnSpc>
                <a:spcPct val="150000"/>
              </a:lnSpc>
              <a:defRPr/>
            </a:pPr>
            <a:r>
              <a:rPr lang="en-US" altLang="ko-KR" sz="2000" b="1" dirty="0">
                <a:ln>
                  <a:solidFill>
                    <a:schemeClr val="tx2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glow>
                    <a:schemeClr val="tx2"/>
                  </a:glow>
                </a:effectLst>
                <a:latin typeface="나눔고딕" pitchFamily="50" charset="-127"/>
                <a:ea typeface="나눔고딕" pitchFamily="50" charset="-127"/>
              </a:rPr>
              <a:t>2016-12-06</a:t>
            </a:r>
          </a:p>
        </p:txBody>
      </p:sp>
    </p:spTree>
    <p:extLst>
      <p:ext uri="{BB962C8B-B14F-4D97-AF65-F5344CB8AC3E}">
        <p14:creationId xmlns:p14="http://schemas.microsoft.com/office/powerpoint/2010/main" val="40194767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직선 연결선 27"/>
          <p:cNvCxnSpPr/>
          <p:nvPr/>
        </p:nvCxnSpPr>
        <p:spPr>
          <a:xfrm>
            <a:off x="0" y="612279"/>
            <a:ext cx="106934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5" descr="C:\Users\kimsy\Desktop\새 폴더 (3)\아이폰-실시간도시현황-목록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28" r="5927" b="29111"/>
          <a:stretch/>
        </p:blipFill>
        <p:spPr bwMode="auto">
          <a:xfrm>
            <a:off x="7528624" y="934211"/>
            <a:ext cx="2354580" cy="4861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C:\Users\kimsy\Desktop\새 폴더 (3)\태블릿PC-실시간도시현황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52" r="7480" b="13278"/>
          <a:stretch/>
        </p:blipFill>
        <p:spPr bwMode="auto">
          <a:xfrm>
            <a:off x="932677" y="673563"/>
            <a:ext cx="6502400" cy="5947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026220" y="842458"/>
            <a:ext cx="15311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6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dirty="0" err="1"/>
              <a:t>실시간도시현황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1411731" y="1548383"/>
            <a:ext cx="5447137" cy="5760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38188" y="6447685"/>
            <a:ext cx="6120680" cy="78483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ko-KR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1. GNB(Global Navigation Bar) &amp; </a:t>
            </a:r>
            <a:r>
              <a:rPr lang="ko-KR" altLang="en-US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공통 기능 </a:t>
            </a:r>
            <a:r>
              <a:rPr lang="ko-KR" altLang="en-US" sz="11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툴바</a:t>
            </a:r>
            <a:endParaRPr lang="en-US" altLang="ko-KR" sz="9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lnSpc>
                <a:spcPts val="1200"/>
              </a:lnSpc>
              <a:buFont typeface="Arial" panose="020B0604020202020204" pitchFamily="34" charset="0"/>
              <a:buChar char="•"/>
            </a:pP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이전다음 </a:t>
            </a:r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이전화면 다음화면이동 </a:t>
            </a:r>
            <a:endParaRPr lang="en-US" altLang="ko-KR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lnSpc>
                <a:spcPts val="1200"/>
              </a:lnSpc>
              <a:buFont typeface="Arial" panose="020B0604020202020204" pitchFamily="34" charset="0"/>
              <a:buChar char="•"/>
            </a:pP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음성인식 </a:t>
            </a:r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음성을 통한 지도 이동 및 메뉴이동 등</a:t>
            </a:r>
            <a:endParaRPr lang="en-US" altLang="ko-KR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lnSpc>
                <a:spcPts val="1200"/>
              </a:lnSpc>
              <a:buFont typeface="Arial" panose="020B0604020202020204" pitchFamily="34" charset="0"/>
              <a:buChar char="•"/>
            </a:pP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통합검색 </a:t>
            </a:r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전체 </a:t>
            </a:r>
            <a:r>
              <a:rPr lang="ko-KR" altLang="en-US" sz="9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콘텐츠의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통합검색</a:t>
            </a:r>
            <a:endParaRPr lang="en-US" altLang="ko-KR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1312092" y="1410516"/>
            <a:ext cx="275734" cy="275734"/>
          </a:xfrm>
          <a:prstGeom prst="ellipse">
            <a:avLst/>
          </a:prstGeom>
          <a:solidFill>
            <a:srgbClr val="FF0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sz="12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762524" y="6529129"/>
            <a:ext cx="3168352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71450" indent="-171450">
              <a:lnSpc>
                <a:spcPts val="1200"/>
              </a:lnSpc>
              <a:buFont typeface="Arial" panose="020B0604020202020204" pitchFamily="34" charset="0"/>
              <a:buChar char="•"/>
            </a:pPr>
            <a:endParaRPr lang="en-US" altLang="ko-KR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lnSpc>
                <a:spcPts val="1200"/>
              </a:lnSpc>
              <a:buFont typeface="Arial" panose="020B0604020202020204" pitchFamily="34" charset="0"/>
              <a:buChar char="•"/>
            </a:pPr>
            <a:r>
              <a:rPr lang="ko-KR" altLang="en-US" sz="9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알람알림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9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알람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및 </a:t>
            </a:r>
            <a:r>
              <a:rPr lang="ko-KR" altLang="en-US" sz="9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알림기능</a:t>
            </a:r>
            <a:endParaRPr lang="en-US" altLang="ko-KR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lnSpc>
                <a:spcPts val="1200"/>
              </a:lnSpc>
              <a:buFont typeface="Arial" panose="020B0604020202020204" pitchFamily="34" charset="0"/>
              <a:buChar char="•"/>
            </a:pPr>
            <a:r>
              <a:rPr lang="ko-KR" altLang="en-US" sz="9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즐겨찾기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주로 보는 시정 또는 화면에 대한 </a:t>
            </a:r>
            <a:r>
              <a:rPr lang="ko-KR" altLang="en-US" sz="9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즐겨찾기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lnSpc>
                <a:spcPts val="1200"/>
              </a:lnSpc>
              <a:buFont typeface="Arial" panose="020B0604020202020204" pitchFamily="34" charset="0"/>
              <a:buChar char="•"/>
            </a:pP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전화연결 </a:t>
            </a:r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음성전화 또는 화상전화</a:t>
            </a:r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메시지전송 </a:t>
            </a:r>
            <a:endParaRPr lang="en-US" altLang="ko-KR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6" name="꺾인 연결선 15"/>
          <p:cNvCxnSpPr>
            <a:stCxn id="12" idx="2"/>
            <a:endCxn id="11" idx="1"/>
          </p:cNvCxnSpPr>
          <p:nvPr/>
        </p:nvCxnSpPr>
        <p:spPr>
          <a:xfrm rot="10800000" flipV="1">
            <a:off x="738188" y="1548382"/>
            <a:ext cx="573904" cy="5291717"/>
          </a:xfrm>
          <a:prstGeom prst="bentConnector3">
            <a:avLst>
              <a:gd name="adj1" fmla="val 139832"/>
            </a:avLst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1411731" y="2124819"/>
            <a:ext cx="5447137" cy="26639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6671343" y="3780631"/>
            <a:ext cx="275734" cy="275734"/>
          </a:xfrm>
          <a:prstGeom prst="ellipse">
            <a:avLst/>
          </a:prstGeom>
          <a:solidFill>
            <a:srgbClr val="FF0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sz="12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435077" y="5557244"/>
            <a:ext cx="3060340" cy="47705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ko-KR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2.</a:t>
            </a:r>
            <a:r>
              <a:rPr lang="ko-KR" altLang="en-US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위치정보</a:t>
            </a:r>
            <a:endParaRPr lang="en-US" altLang="ko-KR" sz="9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lnSpc>
                <a:spcPts val="1200"/>
              </a:lnSpc>
              <a:buFont typeface="Arial" panose="020B0604020202020204" pitchFamily="34" charset="0"/>
              <a:buChar char="•"/>
            </a:pP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지도기반 위치정보</a:t>
            </a:r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상세정보 팝업 등</a:t>
            </a:r>
            <a:endParaRPr lang="en-US" altLang="ko-KR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26" name="꺾인 연결선 25"/>
          <p:cNvCxnSpPr>
            <a:stCxn id="23" idx="6"/>
          </p:cNvCxnSpPr>
          <p:nvPr/>
        </p:nvCxnSpPr>
        <p:spPr>
          <a:xfrm>
            <a:off x="6947077" y="3918498"/>
            <a:ext cx="703879" cy="1638746"/>
          </a:xfrm>
          <a:prstGeom prst="bentConnector2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1411731" y="4860751"/>
            <a:ext cx="5447137" cy="144016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435077" y="6209158"/>
            <a:ext cx="3060340" cy="630942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ko-KR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목록 및 연관정보</a:t>
            </a:r>
            <a:r>
              <a:rPr lang="en-US" altLang="ko-KR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지표</a:t>
            </a:r>
            <a:r>
              <a:rPr lang="en-US" altLang="ko-KR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en-US" altLang="ko-KR" sz="9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lnSpc>
                <a:spcPts val="1200"/>
              </a:lnSpc>
              <a:buFont typeface="Arial" panose="020B0604020202020204" pitchFamily="34" charset="0"/>
              <a:buChar char="•"/>
            </a:pP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목록정보 </a:t>
            </a:r>
            <a:endParaRPr lang="en-US" altLang="ko-KR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lnSpc>
                <a:spcPts val="1200"/>
              </a:lnSpc>
              <a:buFont typeface="Arial" panose="020B0604020202020204" pitchFamily="34" charset="0"/>
              <a:buChar char="•"/>
            </a:pP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연관정보 </a:t>
            </a:r>
            <a:endParaRPr lang="en-US" altLang="ko-KR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6696594" y="5419377"/>
            <a:ext cx="275734" cy="275734"/>
          </a:xfrm>
          <a:prstGeom prst="ellipse">
            <a:avLst/>
          </a:prstGeom>
          <a:solidFill>
            <a:srgbClr val="FF0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lang="ko-KR" altLang="en-US" sz="12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32" name="꺾인 연결선 31"/>
          <p:cNvCxnSpPr>
            <a:stCxn id="31" idx="6"/>
            <a:endCxn id="30" idx="1"/>
          </p:cNvCxnSpPr>
          <p:nvPr/>
        </p:nvCxnSpPr>
        <p:spPr>
          <a:xfrm>
            <a:off x="6972328" y="5557244"/>
            <a:ext cx="462749" cy="967385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/>
          <p:cNvSpPr/>
          <p:nvPr/>
        </p:nvSpPr>
        <p:spPr>
          <a:xfrm>
            <a:off x="7936357" y="1757933"/>
            <a:ext cx="1370784" cy="36651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7798490" y="1620066"/>
            <a:ext cx="275734" cy="275734"/>
          </a:xfrm>
          <a:prstGeom prst="ellipse">
            <a:avLst/>
          </a:prstGeom>
          <a:solidFill>
            <a:srgbClr val="FF0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sz="12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7936357" y="2167507"/>
            <a:ext cx="1370784" cy="119748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0" name="타원 39"/>
          <p:cNvSpPr/>
          <p:nvPr/>
        </p:nvSpPr>
        <p:spPr>
          <a:xfrm>
            <a:off x="7798490" y="2293000"/>
            <a:ext cx="275734" cy="275734"/>
          </a:xfrm>
          <a:prstGeom prst="ellipse">
            <a:avLst/>
          </a:prstGeom>
          <a:solidFill>
            <a:srgbClr val="FF0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sz="12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7936357" y="3348607"/>
            <a:ext cx="1370784" cy="187218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3" name="타원 42"/>
          <p:cNvSpPr/>
          <p:nvPr/>
        </p:nvSpPr>
        <p:spPr>
          <a:xfrm>
            <a:off x="7798490" y="3456781"/>
            <a:ext cx="275734" cy="275734"/>
          </a:xfrm>
          <a:prstGeom prst="ellipse">
            <a:avLst/>
          </a:prstGeom>
          <a:solidFill>
            <a:srgbClr val="FF0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lang="ko-KR" altLang="en-US" sz="12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229266" y="180231"/>
            <a:ext cx="220890" cy="2202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2" rIns="91424" bIns="45712" anchor="ctr"/>
          <a:lstStyle/>
          <a:p>
            <a:pPr marL="0" marR="0" lvl="0" indent="0" algn="ctr" defTabSz="10430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3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52151" y="108223"/>
            <a:ext cx="22621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태블릿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PC / </a:t>
            </a:r>
            <a:r>
              <a:rPr lang="ko-KR" altLang="en-US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모바일</a:t>
            </a: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(3/7)</a:t>
            </a:r>
            <a:endParaRPr lang="ko-KR" altLang="en-US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7568549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직선 연결선 27"/>
          <p:cNvCxnSpPr/>
          <p:nvPr/>
        </p:nvCxnSpPr>
        <p:spPr>
          <a:xfrm>
            <a:off x="0" y="612279"/>
            <a:ext cx="106934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5" descr="C:\Users\kimsy\Desktop\새 폴더 (3)\태블릿PC-실시간도시현황-상세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52" r="7279"/>
          <a:stretch/>
        </p:blipFill>
        <p:spPr bwMode="auto">
          <a:xfrm>
            <a:off x="902939" y="667047"/>
            <a:ext cx="654929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 descr="C:\Users\kimsy\Desktop\새 폴더 (3)\아이폰-실시간도시현황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34" r="13792" b="12914"/>
          <a:stretch/>
        </p:blipFill>
        <p:spPr bwMode="auto">
          <a:xfrm>
            <a:off x="7580472" y="927695"/>
            <a:ext cx="2086708" cy="5972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1027744" y="835942"/>
            <a:ext cx="20553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6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dirty="0" err="1"/>
              <a:t>실시간도시현황</a:t>
            </a:r>
            <a:r>
              <a:rPr lang="en-US" altLang="ko-KR" dirty="0"/>
              <a:t>(</a:t>
            </a:r>
            <a:r>
              <a:rPr lang="ko-KR" altLang="en-US" dirty="0"/>
              <a:t>상세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229266" y="180231"/>
            <a:ext cx="220890" cy="2202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2" rIns="91424" bIns="45712" anchor="ctr"/>
          <a:lstStyle/>
          <a:p>
            <a:pPr marL="0" marR="0" lvl="0" indent="0" algn="ctr" defTabSz="10430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3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2151" y="108223"/>
            <a:ext cx="22621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태블릿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PC / </a:t>
            </a:r>
            <a:r>
              <a:rPr lang="ko-KR" altLang="en-US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모바일</a:t>
            </a: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(4/7)</a:t>
            </a:r>
            <a:endParaRPr lang="ko-KR" altLang="en-US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116217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직선 연결선 27"/>
          <p:cNvCxnSpPr/>
          <p:nvPr/>
        </p:nvCxnSpPr>
        <p:spPr>
          <a:xfrm>
            <a:off x="0" y="612279"/>
            <a:ext cx="106934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C:\Users\kimsy\Desktop\새 폴더 (3)\태블릿PC-실시간도시현황-여론동향-목록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66" r="8521" b="11255"/>
          <a:stretch/>
        </p:blipFill>
        <p:spPr bwMode="auto">
          <a:xfrm>
            <a:off x="882204" y="667047"/>
            <a:ext cx="6451473" cy="6086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C:\Users\kimsy\Desktop\새 폴더 (3)\아이폰-여론동향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77" r="14643" b="10883"/>
          <a:stretch/>
        </p:blipFill>
        <p:spPr bwMode="auto">
          <a:xfrm>
            <a:off x="7794972" y="854556"/>
            <a:ext cx="2117970" cy="6111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999193" y="835942"/>
            <a:ext cx="9541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6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dirty="0"/>
              <a:t>여론동향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229266" y="180231"/>
            <a:ext cx="220890" cy="2202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2" rIns="91424" bIns="45712" anchor="ctr"/>
          <a:lstStyle/>
          <a:p>
            <a:pPr marL="0" marR="0" lvl="0" indent="0" algn="ctr" defTabSz="10430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3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2151" y="108223"/>
            <a:ext cx="22621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태블릿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PC / </a:t>
            </a:r>
            <a:r>
              <a:rPr lang="ko-KR" altLang="en-US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모바일</a:t>
            </a: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(5/7)</a:t>
            </a:r>
            <a:endParaRPr lang="ko-KR" altLang="en-US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8091221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직선 연결선 27"/>
          <p:cNvCxnSpPr/>
          <p:nvPr/>
        </p:nvCxnSpPr>
        <p:spPr>
          <a:xfrm>
            <a:off x="0" y="612279"/>
            <a:ext cx="106934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C:\Users\kimsy\Desktop\새 폴더 (3)\태블릿PC-주요사업-상세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65" r="7065"/>
          <a:stretch/>
        </p:blipFill>
        <p:spPr bwMode="auto">
          <a:xfrm>
            <a:off x="882204" y="667047"/>
            <a:ext cx="657273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C:\Users\kimsy\Desktop\새 폴더 (3)\아이폰-주요사업상세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45" r="14409" b="4689"/>
          <a:stretch/>
        </p:blipFill>
        <p:spPr bwMode="auto">
          <a:xfrm>
            <a:off x="7578816" y="927695"/>
            <a:ext cx="2080260" cy="6536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007007" y="835942"/>
            <a:ext cx="9541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6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dirty="0"/>
              <a:t>주요사업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229266" y="180231"/>
            <a:ext cx="220890" cy="2202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2" rIns="91424" bIns="45712" anchor="ctr"/>
          <a:lstStyle/>
          <a:p>
            <a:pPr marL="0" marR="0" lvl="0" indent="0" algn="ctr" defTabSz="10430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3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2151" y="108223"/>
            <a:ext cx="22621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태블릿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PC / </a:t>
            </a:r>
            <a:r>
              <a:rPr lang="ko-KR" altLang="en-US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모바일</a:t>
            </a: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(6/7)</a:t>
            </a:r>
            <a:endParaRPr lang="ko-KR" altLang="en-US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8091221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직선 연결선 27"/>
          <p:cNvCxnSpPr/>
          <p:nvPr/>
        </p:nvCxnSpPr>
        <p:spPr>
          <a:xfrm>
            <a:off x="0" y="612279"/>
            <a:ext cx="106934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29266" y="180231"/>
            <a:ext cx="220890" cy="2202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2" rIns="91424" bIns="45712" anchor="ctr"/>
          <a:lstStyle/>
          <a:p>
            <a:pPr marL="0" marR="0" lvl="0" indent="0" algn="ctr" defTabSz="10430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3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2151" y="108223"/>
            <a:ext cx="22621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태블릿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PC / </a:t>
            </a:r>
            <a:r>
              <a:rPr lang="ko-KR" altLang="en-US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모바일</a:t>
            </a: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(7/7)</a:t>
            </a:r>
            <a:endParaRPr lang="ko-KR" altLang="en-US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3" name="Picture 6" descr="C:\Users\kimsy\Desktop\111111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196" y="1093522"/>
            <a:ext cx="6552728" cy="5940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007007" y="835942"/>
            <a:ext cx="9541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6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dirty="0" smtClean="0"/>
              <a:t>시정현황</a:t>
            </a:r>
            <a:endParaRPr lang="ko-KR" altLang="en-US" dirty="0"/>
          </a:p>
        </p:txBody>
      </p:sp>
      <p:pic>
        <p:nvPicPr>
          <p:cNvPr id="12295" name="Picture 7" descr="C:\Users\kimsy\Desktop\222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4932" y="948814"/>
            <a:ext cx="2442920" cy="6084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554254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52151" y="108223"/>
            <a:ext cx="5597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안 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229266" y="180231"/>
            <a:ext cx="220890" cy="2202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2" rIns="91424" bIns="45712" anchor="ctr"/>
          <a:lstStyle/>
          <a:p>
            <a:pPr marL="0" marR="0" lvl="0" indent="0" algn="ctr" defTabSz="10430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0" y="544388"/>
            <a:ext cx="106934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2" descr="C:\Users\kimsy\Desktop\mockup\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66" y="684287"/>
            <a:ext cx="4727026" cy="1772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 descr="C:\Users\kimsy\Desktop\4안_디지털시민시장실_main_01---(1)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57" y="2772519"/>
            <a:ext cx="4719835" cy="1769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9577" y="5638019"/>
            <a:ext cx="4214841" cy="15912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7" name="직선 연결선 36"/>
          <p:cNvCxnSpPr>
            <a:stCxn id="33" idx="3"/>
          </p:cNvCxnSpPr>
          <p:nvPr/>
        </p:nvCxnSpPr>
        <p:spPr>
          <a:xfrm flipV="1">
            <a:off x="5032992" y="1566053"/>
            <a:ext cx="2028220" cy="45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꺾인 연결선 41"/>
          <p:cNvCxnSpPr>
            <a:stCxn id="33" idx="3"/>
            <a:endCxn id="39" idx="1"/>
          </p:cNvCxnSpPr>
          <p:nvPr/>
        </p:nvCxnSpPr>
        <p:spPr>
          <a:xfrm>
            <a:off x="5032992" y="1570605"/>
            <a:ext cx="456585" cy="1574409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꺾인 연결선 43"/>
          <p:cNvCxnSpPr>
            <a:stCxn id="33" idx="3"/>
            <a:endCxn id="10" idx="1"/>
          </p:cNvCxnSpPr>
          <p:nvPr/>
        </p:nvCxnSpPr>
        <p:spPr>
          <a:xfrm>
            <a:off x="5032992" y="1570605"/>
            <a:ext cx="456585" cy="4863036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3" descr="C:\Users\kimsy\Desktop\mockup\2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9577" y="708798"/>
            <a:ext cx="4214842" cy="1591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TextBox 45"/>
          <p:cNvSpPr txBox="1"/>
          <p:nvPr/>
        </p:nvSpPr>
        <p:spPr>
          <a:xfrm>
            <a:off x="9466874" y="851673"/>
            <a:ext cx="1056700" cy="2308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재난안전대응현황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9847294" y="4066383"/>
            <a:ext cx="620683" cy="2308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주요사업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9847294" y="5709457"/>
            <a:ext cx="620683" cy="2308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시정현황</a:t>
            </a:r>
          </a:p>
        </p:txBody>
      </p:sp>
      <p:pic>
        <p:nvPicPr>
          <p:cNvPr id="49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9576" y="3994945"/>
            <a:ext cx="4214842" cy="1592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0" name="TextBox 49"/>
          <p:cNvSpPr txBox="1"/>
          <p:nvPr/>
        </p:nvSpPr>
        <p:spPr>
          <a:xfrm>
            <a:off x="4344341" y="2469679"/>
            <a:ext cx="92204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인트로</a:t>
            </a:r>
            <a:r>
              <a:rPr lang="en-US" altLang="ko-KR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9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ㅇㅇ</a:t>
            </a:r>
            <a:r>
              <a:rPr lang="ko-KR" altLang="en-US" sz="9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ㅇ</a:t>
            </a:r>
            <a:r>
              <a:rPr lang="en-US" altLang="ko-KR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4122564" y="4559167"/>
            <a:ext cx="95410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err="1">
                <a:latin typeface="나눔고딕" panose="020D0604000000000000" pitchFamily="50" charset="-127"/>
                <a:ea typeface="나눔고딕" panose="020D0604000000000000" pitchFamily="50" charset="-127"/>
              </a:rPr>
              <a:t>인트로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9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ㅇㅇ</a:t>
            </a:r>
            <a:r>
              <a:rPr lang="ko-KR" altLang="en-US" sz="9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ㅇ</a:t>
            </a:r>
            <a:r>
              <a:rPr lang="en-US" altLang="ko-KR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0" name="Picture 4" descr="C:\Users\kimsy\Desktop\mockup\1좌측-실시간-기상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9102" y="708797"/>
            <a:ext cx="482598" cy="1489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TextBox 35"/>
          <p:cNvSpPr txBox="1"/>
          <p:nvPr/>
        </p:nvSpPr>
        <p:spPr>
          <a:xfrm>
            <a:off x="9847294" y="2423309"/>
            <a:ext cx="620683" cy="2308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여론동향</a:t>
            </a:r>
          </a:p>
        </p:txBody>
      </p:sp>
      <p:pic>
        <p:nvPicPr>
          <p:cNvPr id="39" name="Picture 2" descr="C:\Users\kimsy\Desktop\왜가리\4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9577" y="2351871"/>
            <a:ext cx="4214841" cy="1586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0" name="꺾인 연결선 39"/>
          <p:cNvCxnSpPr>
            <a:stCxn id="33" idx="3"/>
            <a:endCxn id="49" idx="1"/>
          </p:cNvCxnSpPr>
          <p:nvPr/>
        </p:nvCxnSpPr>
        <p:spPr>
          <a:xfrm>
            <a:off x="5032992" y="1570605"/>
            <a:ext cx="456584" cy="3220423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992482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2" descr="C:\Users\kimsy\Desktop\Image_2016-12-06-20-40-0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18847"/>
            <a:ext cx="10693400" cy="4010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52151" y="108223"/>
            <a:ext cx="19591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안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인트로화면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(A)</a:t>
            </a:r>
            <a:endParaRPr lang="ko-KR" altLang="en-US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0" y="1208318"/>
            <a:ext cx="106934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229266" y="180231"/>
            <a:ext cx="220890" cy="2202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2" rIns="91424" bIns="45712" anchor="ctr"/>
          <a:lstStyle/>
          <a:p>
            <a:pPr marL="0" marR="0" lvl="0" indent="0" algn="ctr" defTabSz="10430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3604690" y="1836416"/>
            <a:ext cx="3520009" cy="100811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59729" y="5918512"/>
            <a:ext cx="2970685" cy="124649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ko-KR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공통 기능 </a:t>
            </a:r>
            <a:r>
              <a:rPr lang="ko-KR" altLang="en-US" sz="11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툴바</a:t>
            </a:r>
            <a:endParaRPr lang="en-US" altLang="ko-KR" sz="9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lnSpc>
                <a:spcPts val="1200"/>
              </a:lnSpc>
              <a:buFont typeface="Arial" panose="020B0604020202020204" pitchFamily="34" charset="0"/>
              <a:buChar char="•"/>
            </a:pP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이전다음 </a:t>
            </a:r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이전화면 다음화면이동 </a:t>
            </a:r>
            <a:endParaRPr lang="en-US" altLang="ko-KR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lnSpc>
                <a:spcPts val="1200"/>
              </a:lnSpc>
              <a:buFont typeface="Arial" panose="020B0604020202020204" pitchFamily="34" charset="0"/>
              <a:buChar char="•"/>
            </a:pP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음성인식 </a:t>
            </a:r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음성을 통한 지도 이동 및 메뉴이동 등</a:t>
            </a:r>
            <a:endParaRPr lang="en-US" altLang="ko-KR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lnSpc>
                <a:spcPts val="1200"/>
              </a:lnSpc>
              <a:buFont typeface="Arial" panose="020B0604020202020204" pitchFamily="34" charset="0"/>
              <a:buChar char="•"/>
            </a:pP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통합검색 </a:t>
            </a:r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전체 </a:t>
            </a:r>
            <a:r>
              <a:rPr lang="ko-KR" altLang="en-US" sz="9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콘텐츠의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통합검색</a:t>
            </a:r>
            <a:endParaRPr lang="en-US" altLang="ko-KR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lnSpc>
                <a:spcPts val="1200"/>
              </a:lnSpc>
              <a:buFont typeface="Arial" panose="020B0604020202020204" pitchFamily="34" charset="0"/>
              <a:buChar char="•"/>
            </a:pPr>
            <a:r>
              <a:rPr lang="ko-KR" altLang="en-US" sz="9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알람알림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9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알람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및 </a:t>
            </a:r>
            <a:r>
              <a:rPr lang="ko-KR" altLang="en-US" sz="9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알림기능</a:t>
            </a:r>
            <a:endParaRPr lang="en-US" altLang="ko-KR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lnSpc>
                <a:spcPts val="1200"/>
              </a:lnSpc>
              <a:buFont typeface="Arial" panose="020B0604020202020204" pitchFamily="34" charset="0"/>
              <a:buChar char="•"/>
            </a:pPr>
            <a:r>
              <a:rPr lang="ko-KR" altLang="en-US" sz="9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즐겨찾기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주로 보는 시정 또는 화면에 대한 </a:t>
            </a:r>
            <a:r>
              <a:rPr lang="ko-KR" altLang="en-US" sz="9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즐겨찾기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lnSpc>
                <a:spcPts val="1200"/>
              </a:lnSpc>
              <a:buFont typeface="Arial" panose="020B0604020202020204" pitchFamily="34" charset="0"/>
              <a:buChar char="•"/>
            </a:pP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전화연결 </a:t>
            </a:r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음성전화 또는 화상전화</a:t>
            </a:r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메시지전송 </a:t>
            </a:r>
            <a:endParaRPr lang="en-US" altLang="ko-KR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046930" y="5283825"/>
            <a:ext cx="2970685" cy="553998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ko-KR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1. GNB(Global Navigation Bar)</a:t>
            </a:r>
          </a:p>
          <a:p>
            <a:pPr marL="171450" indent="-171450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전체 메뉴 </a:t>
            </a:r>
            <a:r>
              <a:rPr lang="ko-KR" altLang="en-US" sz="9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네비게이션</a:t>
            </a:r>
            <a:endParaRPr lang="en-US" altLang="ko-KR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0" name="Picture 4" descr="C:\Users\kimsy\Desktop\mockup\1좌측-실시간-기상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2" y="1381042"/>
            <a:ext cx="1175877" cy="3629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타원 20"/>
          <p:cNvSpPr/>
          <p:nvPr/>
        </p:nvSpPr>
        <p:spPr>
          <a:xfrm>
            <a:off x="329441" y="4422288"/>
            <a:ext cx="275734" cy="275734"/>
          </a:xfrm>
          <a:prstGeom prst="ellipse">
            <a:avLst/>
          </a:prstGeom>
          <a:solidFill>
            <a:srgbClr val="FF0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sz="12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22" name="꺾인 연결선 21"/>
          <p:cNvCxnSpPr>
            <a:stCxn id="21" idx="4"/>
            <a:endCxn id="17" idx="1"/>
          </p:cNvCxnSpPr>
          <p:nvPr/>
        </p:nvCxnSpPr>
        <p:spPr>
          <a:xfrm rot="16200000" flipH="1">
            <a:off x="325718" y="4839612"/>
            <a:ext cx="862802" cy="579622"/>
          </a:xfrm>
          <a:prstGeom prst="bentConnector2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꺾인 연결선 22"/>
          <p:cNvCxnSpPr>
            <a:endCxn id="16" idx="1"/>
          </p:cNvCxnSpPr>
          <p:nvPr/>
        </p:nvCxnSpPr>
        <p:spPr>
          <a:xfrm rot="16200000" flipH="1">
            <a:off x="288545" y="5770575"/>
            <a:ext cx="1167985" cy="374384"/>
          </a:xfrm>
          <a:prstGeom prst="bentConnector2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꺾인 연결선 36"/>
          <p:cNvCxnSpPr>
            <a:endCxn id="38" idx="1"/>
          </p:cNvCxnSpPr>
          <p:nvPr/>
        </p:nvCxnSpPr>
        <p:spPr>
          <a:xfrm rot="16200000" flipH="1">
            <a:off x="3426395" y="3620077"/>
            <a:ext cx="3188870" cy="795758"/>
          </a:xfrm>
          <a:prstGeom prst="bentConnector2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5418709" y="5296920"/>
            <a:ext cx="2232248" cy="630942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ko-KR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11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실시간도시현황</a:t>
            </a:r>
            <a:endParaRPr lang="en-US" altLang="ko-KR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lnSpc>
                <a:spcPts val="1200"/>
              </a:lnSpc>
              <a:buFont typeface="Arial" panose="020B0604020202020204" pitchFamily="34" charset="0"/>
              <a:buChar char="•"/>
            </a:pP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재난안전대응현황</a:t>
            </a:r>
            <a:endParaRPr lang="en-US" altLang="ko-KR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lnSpc>
                <a:spcPts val="1200"/>
              </a:lnSpc>
              <a:buFont typeface="Arial" panose="020B0604020202020204" pitchFamily="34" charset="0"/>
              <a:buChar char="•"/>
            </a:pP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대기환경 및 교통정보</a:t>
            </a:r>
            <a:endParaRPr lang="en-US" altLang="ko-KR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3604690" y="3253514"/>
            <a:ext cx="3520009" cy="143498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0" name="타원 39"/>
          <p:cNvSpPr/>
          <p:nvPr/>
        </p:nvSpPr>
        <p:spPr>
          <a:xfrm>
            <a:off x="4030414" y="4015042"/>
            <a:ext cx="275734" cy="275734"/>
          </a:xfrm>
          <a:prstGeom prst="ellipse">
            <a:avLst/>
          </a:prstGeom>
          <a:solidFill>
            <a:srgbClr val="FF0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endParaRPr lang="ko-KR" altLang="en-US" sz="12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5418709" y="6519399"/>
            <a:ext cx="2232248" cy="47705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1800"/>
              </a:lnSpc>
              <a:defRPr sz="11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en-US" altLang="ko-KR" dirty="0"/>
              <a:t>5. </a:t>
            </a:r>
            <a:r>
              <a:rPr lang="ko-KR" altLang="en-US" dirty="0"/>
              <a:t>주요사업</a:t>
            </a:r>
            <a:endParaRPr lang="en-US" altLang="ko-KR" dirty="0"/>
          </a:p>
          <a:p>
            <a:pPr marL="171450" indent="-171450">
              <a:lnSpc>
                <a:spcPts val="1200"/>
              </a:lnSpc>
              <a:buFont typeface="Arial" panose="020B0604020202020204" pitchFamily="34" charset="0"/>
              <a:buChar char="•"/>
            </a:pPr>
            <a:r>
              <a:rPr lang="ko-KR" altLang="en-US" sz="900" b="0" dirty="0"/>
              <a:t>주요사업 슬라이딩 노출</a:t>
            </a:r>
            <a:endParaRPr lang="en-US" altLang="ko-KR" sz="900" dirty="0"/>
          </a:p>
        </p:txBody>
      </p:sp>
      <p:cxnSp>
        <p:nvCxnSpPr>
          <p:cNvPr id="42" name="꺾인 연결선 41"/>
          <p:cNvCxnSpPr>
            <a:endCxn id="41" idx="1"/>
          </p:cNvCxnSpPr>
          <p:nvPr/>
        </p:nvCxnSpPr>
        <p:spPr>
          <a:xfrm rot="16200000" flipH="1">
            <a:off x="3543409" y="4882626"/>
            <a:ext cx="2500172" cy="1250428"/>
          </a:xfrm>
          <a:prstGeom prst="bentConnector2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직사각형 42"/>
          <p:cNvSpPr/>
          <p:nvPr/>
        </p:nvSpPr>
        <p:spPr>
          <a:xfrm>
            <a:off x="7173391" y="1836417"/>
            <a:ext cx="1629693" cy="285208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4" name="타원 43"/>
          <p:cNvSpPr/>
          <p:nvPr/>
        </p:nvSpPr>
        <p:spPr>
          <a:xfrm>
            <a:off x="7850370" y="3058018"/>
            <a:ext cx="275734" cy="275734"/>
          </a:xfrm>
          <a:prstGeom prst="ellipse">
            <a:avLst/>
          </a:prstGeom>
          <a:solidFill>
            <a:srgbClr val="FF0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6</a:t>
            </a:r>
            <a:endParaRPr lang="ko-KR" altLang="en-US" sz="12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8126104" y="5581587"/>
            <a:ext cx="1757100" cy="47705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ko-KR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6. </a:t>
            </a:r>
            <a:r>
              <a:rPr lang="ko-KR" altLang="en-US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여론동향</a:t>
            </a:r>
            <a:r>
              <a:rPr lang="en-US" altLang="ko-KR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</a:p>
          <a:p>
            <a:pPr marL="171450" indent="-171450">
              <a:lnSpc>
                <a:spcPts val="1200"/>
              </a:lnSpc>
              <a:buFont typeface="Arial" panose="020B0604020202020204" pitchFamily="34" charset="0"/>
              <a:buChar char="•"/>
            </a:pP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뉴스기사</a:t>
            </a:r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SNS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등 여론 동향</a:t>
            </a:r>
            <a:endParaRPr lang="en-US" altLang="ko-KR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46" name="꺾인 연결선 45"/>
          <p:cNvCxnSpPr>
            <a:stCxn id="44" idx="4"/>
            <a:endCxn id="45" idx="1"/>
          </p:cNvCxnSpPr>
          <p:nvPr/>
        </p:nvCxnSpPr>
        <p:spPr>
          <a:xfrm rot="16200000" flipH="1">
            <a:off x="6735420" y="4586568"/>
            <a:ext cx="2643501" cy="137867"/>
          </a:xfrm>
          <a:prstGeom prst="bentConnector2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/>
          <p:cNvCxnSpPr/>
          <p:nvPr/>
        </p:nvCxnSpPr>
        <p:spPr>
          <a:xfrm>
            <a:off x="0" y="544388"/>
            <a:ext cx="106934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229266" y="578371"/>
            <a:ext cx="1037401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ts val="1200"/>
              </a:lnSpc>
              <a:buFont typeface="Arial" panose="020B0604020202020204" pitchFamily="34" charset="0"/>
              <a:buChar char="•"/>
            </a:pP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디지털 </a:t>
            </a:r>
            <a:r>
              <a:rPr lang="ko-KR" altLang="en-US" sz="1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시민시장실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박원순 시장님의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사진 배치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서울시민에 대한 친근한 메시지 중심의 </a:t>
            </a:r>
            <a:r>
              <a:rPr lang="ko-KR" altLang="en-US" sz="1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비주얼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구성</a:t>
            </a:r>
            <a:endParaRPr lang="en-US" altLang="ko-KR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lnSpc>
                <a:spcPts val="1200"/>
              </a:lnSpc>
              <a:buFont typeface="Arial" panose="020B0604020202020204" pitchFamily="34" charset="0"/>
              <a:buChar char="•"/>
            </a:pPr>
            <a:r>
              <a:rPr lang="ko-KR" altLang="en-US" sz="10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주요사업</a:t>
            </a:r>
            <a:r>
              <a:rPr lang="en-US" altLang="ko-KR" sz="10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0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현 집무실 벽면 사업목록</a:t>
            </a:r>
            <a:r>
              <a:rPr lang="en-US" altLang="ko-KR" sz="10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), </a:t>
            </a:r>
            <a:r>
              <a:rPr lang="ko-KR" altLang="en-US" sz="10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시민소통</a:t>
            </a:r>
            <a:r>
              <a:rPr lang="en-US" altLang="ko-KR" sz="10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0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재난안전</a:t>
            </a:r>
            <a:r>
              <a:rPr lang="en-US" altLang="ko-KR" sz="10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10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교통정보</a:t>
            </a:r>
            <a:r>
              <a:rPr lang="en-US" altLang="ko-KR" sz="10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10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대기현황 등 실시간 현황 데이터 중심으로 </a:t>
            </a:r>
            <a:r>
              <a:rPr lang="ko-KR" altLang="en-US" sz="1000" b="1" dirty="0" err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콘텐츠</a:t>
            </a:r>
            <a:r>
              <a:rPr lang="ko-KR" altLang="en-US" sz="10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구성</a:t>
            </a:r>
            <a:endParaRPr lang="en-US" altLang="ko-KR" sz="1000" b="1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lnSpc>
                <a:spcPts val="12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55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인치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2x3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멀티스크린으로 </a:t>
            </a:r>
            <a:r>
              <a:rPr lang="ko-KR" altLang="en-US" sz="10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각 화면의 밝기가 차이가 나지 않도록 </a:t>
            </a:r>
            <a:r>
              <a:rPr lang="ko-KR" altLang="en-US" sz="1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해야하고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하고 집무실 내 구성되는 </a:t>
            </a:r>
            <a:r>
              <a:rPr lang="ko-KR" altLang="en-US" sz="100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멀티스크린으로 눈의 피로도를 감안하여 어두운 계열을 중심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으로 디자인</a:t>
            </a:r>
            <a:endParaRPr lang="en-US" altLang="ko-KR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99569" y="5010729"/>
            <a:ext cx="1214683" cy="20761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2" name="타원 61"/>
          <p:cNvSpPr/>
          <p:nvPr/>
        </p:nvSpPr>
        <p:spPr>
          <a:xfrm>
            <a:off x="547478" y="5098041"/>
            <a:ext cx="275734" cy="275734"/>
          </a:xfrm>
          <a:prstGeom prst="ellipse">
            <a:avLst/>
          </a:prstGeom>
          <a:solidFill>
            <a:srgbClr val="FF0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sz="12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5418709" y="5957767"/>
            <a:ext cx="2232248" cy="47705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1800"/>
              </a:lnSpc>
              <a:defRPr sz="11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en-US" altLang="ko-KR" dirty="0"/>
              <a:t>4. </a:t>
            </a:r>
            <a:r>
              <a:rPr lang="ko-KR" altLang="en-US" dirty="0"/>
              <a:t>재정현황</a:t>
            </a:r>
            <a:endParaRPr lang="en-US" altLang="ko-KR" dirty="0"/>
          </a:p>
          <a:p>
            <a:pPr marL="171450" indent="-171450">
              <a:lnSpc>
                <a:spcPts val="1200"/>
              </a:lnSpc>
              <a:buFont typeface="Arial" panose="020B0604020202020204" pitchFamily="34" charset="0"/>
              <a:buChar char="•"/>
            </a:pPr>
            <a:r>
              <a:rPr lang="ko-KR" altLang="en-US" sz="900" b="0" dirty="0"/>
              <a:t>감축채무</a:t>
            </a:r>
            <a:r>
              <a:rPr lang="en-US" altLang="ko-KR" sz="900" b="0" dirty="0"/>
              <a:t>, </a:t>
            </a:r>
            <a:r>
              <a:rPr lang="ko-KR" altLang="en-US" sz="900" b="0" dirty="0"/>
              <a:t>세입세출현황</a:t>
            </a:r>
            <a:endParaRPr lang="en-US" altLang="ko-KR" sz="900" b="0" dirty="0"/>
          </a:p>
        </p:txBody>
      </p:sp>
      <p:sp>
        <p:nvSpPr>
          <p:cNvPr id="51" name="타원 50"/>
          <p:cNvSpPr/>
          <p:nvPr/>
        </p:nvSpPr>
        <p:spPr>
          <a:xfrm>
            <a:off x="4278878" y="2920151"/>
            <a:ext cx="275734" cy="275734"/>
          </a:xfrm>
          <a:prstGeom prst="ellipse">
            <a:avLst/>
          </a:prstGeom>
          <a:solidFill>
            <a:srgbClr val="FF0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endParaRPr lang="ko-KR" altLang="en-US" sz="12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3604690" y="2914649"/>
            <a:ext cx="3520009" cy="28123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53" name="꺾인 연결선 52"/>
          <p:cNvCxnSpPr>
            <a:endCxn id="50" idx="1"/>
          </p:cNvCxnSpPr>
          <p:nvPr/>
        </p:nvCxnSpPr>
        <p:spPr>
          <a:xfrm rot="16200000" flipH="1">
            <a:off x="3417522" y="4195107"/>
            <a:ext cx="3000410" cy="1001964"/>
          </a:xfrm>
          <a:prstGeom prst="bentConnector2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타원 32"/>
          <p:cNvSpPr/>
          <p:nvPr/>
        </p:nvSpPr>
        <p:spPr>
          <a:xfrm>
            <a:off x="4482604" y="2432454"/>
            <a:ext cx="275734" cy="275734"/>
          </a:xfrm>
          <a:prstGeom prst="ellipse">
            <a:avLst/>
          </a:prstGeom>
          <a:solidFill>
            <a:srgbClr val="FF0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lang="ko-KR" altLang="en-US" sz="12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1909945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C:\Users\kimsy\Desktop\4안_디지털시민시장실_main_01---(1)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45815"/>
            <a:ext cx="10693400" cy="4010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 descr="C:\Users\kimsy\Desktop\mockup\1좌측-실시간-기상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2" y="1237026"/>
            <a:ext cx="1175877" cy="3629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52151" y="108223"/>
            <a:ext cx="19351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안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인트로화면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(B)</a:t>
            </a:r>
            <a:endParaRPr lang="ko-KR" altLang="en-US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0" y="1044327"/>
            <a:ext cx="106934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229266" y="180231"/>
            <a:ext cx="220890" cy="2202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2" rIns="91424" bIns="45712" anchor="ctr"/>
          <a:lstStyle/>
          <a:p>
            <a:pPr marL="0" marR="0" lvl="0" indent="0" algn="ctr" defTabSz="10430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0" y="544388"/>
            <a:ext cx="106934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29266" y="578371"/>
            <a:ext cx="103740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ts val="1200"/>
              </a:lnSpc>
              <a:buFont typeface="Arial" panose="020B0604020202020204" pitchFamily="34" charset="0"/>
              <a:buChar char="•"/>
            </a:pP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서울시의 비전 “사람이 중심인 서울 시민이 행복한 서울”을 메인 슬로건으로 하고 비전을 소개하는 내용 중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“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혁신과 변화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”, “</a:t>
            </a:r>
            <a:r>
              <a:rPr lang="ko-KR" altLang="en-US" sz="1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협치와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소통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”, “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사람중심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”, “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시민행복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”, “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행복한 서울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” 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을 메시지로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b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시민들의 </a:t>
            </a:r>
            <a:r>
              <a:rPr lang="ko-KR" altLang="en-US" sz="1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포스트잇을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모티브로 한 </a:t>
            </a:r>
            <a:r>
              <a:rPr lang="ko-KR" altLang="en-US" sz="1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인트로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구성</a:t>
            </a:r>
            <a:endParaRPr lang="en-US" altLang="ko-KR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78268" y="5774496"/>
            <a:ext cx="2970685" cy="124649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ko-KR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공통 기능 </a:t>
            </a:r>
            <a:r>
              <a:rPr lang="ko-KR" altLang="en-US" sz="11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툴바</a:t>
            </a:r>
            <a:endParaRPr lang="en-US" altLang="ko-KR" sz="9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lnSpc>
                <a:spcPts val="1200"/>
              </a:lnSpc>
              <a:buFont typeface="Arial" panose="020B0604020202020204" pitchFamily="34" charset="0"/>
              <a:buChar char="•"/>
            </a:pP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이전다음 </a:t>
            </a:r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이전화면 다음화면이동 </a:t>
            </a:r>
            <a:endParaRPr lang="en-US" altLang="ko-KR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lnSpc>
                <a:spcPts val="1200"/>
              </a:lnSpc>
              <a:buFont typeface="Arial" panose="020B0604020202020204" pitchFamily="34" charset="0"/>
              <a:buChar char="•"/>
            </a:pP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음성인식 </a:t>
            </a:r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음성을 통한 지도 이동 및 메뉴이동 등</a:t>
            </a:r>
            <a:endParaRPr lang="en-US" altLang="ko-KR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lnSpc>
                <a:spcPts val="1200"/>
              </a:lnSpc>
              <a:buFont typeface="Arial" panose="020B0604020202020204" pitchFamily="34" charset="0"/>
              <a:buChar char="•"/>
            </a:pP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통합검색 </a:t>
            </a:r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전체 </a:t>
            </a:r>
            <a:r>
              <a:rPr lang="ko-KR" altLang="en-US" sz="9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콘텐츠의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통합검색</a:t>
            </a:r>
            <a:endParaRPr lang="en-US" altLang="ko-KR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lnSpc>
                <a:spcPts val="1200"/>
              </a:lnSpc>
              <a:buFont typeface="Arial" panose="020B0604020202020204" pitchFamily="34" charset="0"/>
              <a:buChar char="•"/>
            </a:pPr>
            <a:r>
              <a:rPr lang="ko-KR" altLang="en-US" sz="9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알람알림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9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알람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및 </a:t>
            </a:r>
            <a:r>
              <a:rPr lang="ko-KR" altLang="en-US" sz="9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알림기능</a:t>
            </a:r>
            <a:endParaRPr lang="en-US" altLang="ko-KR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lnSpc>
                <a:spcPts val="1200"/>
              </a:lnSpc>
              <a:buFont typeface="Arial" panose="020B0604020202020204" pitchFamily="34" charset="0"/>
              <a:buChar char="•"/>
            </a:pPr>
            <a:r>
              <a:rPr lang="ko-KR" altLang="en-US" sz="9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즐겨찾기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주로 보는 시정 또는 화면에 대한 </a:t>
            </a:r>
            <a:r>
              <a:rPr lang="ko-KR" altLang="en-US" sz="9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즐겨찾기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lnSpc>
                <a:spcPts val="1200"/>
              </a:lnSpc>
              <a:buFont typeface="Arial" panose="020B0604020202020204" pitchFamily="34" charset="0"/>
              <a:buChar char="•"/>
            </a:pP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전화연결 </a:t>
            </a:r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음성전화 또는 화상전화</a:t>
            </a:r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메시지전송 </a:t>
            </a:r>
            <a:endParaRPr lang="en-US" altLang="ko-KR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65469" y="5139809"/>
            <a:ext cx="2970685" cy="553998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ko-KR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1. GNB(Global Navigation Bar)</a:t>
            </a:r>
          </a:p>
          <a:p>
            <a:pPr marL="171450" indent="-171450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전체 메뉴 </a:t>
            </a:r>
            <a:r>
              <a:rPr lang="ko-KR" altLang="en-US" sz="9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네비게이션</a:t>
            </a:r>
            <a:endParaRPr lang="en-US" altLang="ko-KR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247980" y="4278272"/>
            <a:ext cx="275734" cy="275734"/>
          </a:xfrm>
          <a:prstGeom prst="ellipse">
            <a:avLst/>
          </a:prstGeom>
          <a:solidFill>
            <a:srgbClr val="FF0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sz="12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5" name="꺾인 연결선 14"/>
          <p:cNvCxnSpPr>
            <a:stCxn id="14" idx="4"/>
            <a:endCxn id="13" idx="1"/>
          </p:cNvCxnSpPr>
          <p:nvPr/>
        </p:nvCxnSpPr>
        <p:spPr>
          <a:xfrm rot="16200000" flipH="1">
            <a:off x="244257" y="4695596"/>
            <a:ext cx="862802" cy="579622"/>
          </a:xfrm>
          <a:prstGeom prst="bentConnector2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꺾인 연결선 15"/>
          <p:cNvCxnSpPr>
            <a:endCxn id="12" idx="1"/>
          </p:cNvCxnSpPr>
          <p:nvPr/>
        </p:nvCxnSpPr>
        <p:spPr>
          <a:xfrm rot="16200000" flipH="1">
            <a:off x="207084" y="5626559"/>
            <a:ext cx="1167985" cy="374384"/>
          </a:xfrm>
          <a:prstGeom prst="bentConnector2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18108" y="4866713"/>
            <a:ext cx="1214683" cy="20761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466017" y="4954025"/>
            <a:ext cx="275734" cy="275734"/>
          </a:xfrm>
          <a:prstGeom prst="ellipse">
            <a:avLst/>
          </a:prstGeom>
          <a:solidFill>
            <a:srgbClr val="FF0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sz="12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3423072" y="2628503"/>
            <a:ext cx="3867844" cy="136815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410273" y="1980431"/>
            <a:ext cx="3880643" cy="5760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146901" y="5190503"/>
            <a:ext cx="3096343" cy="938719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ko-KR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ko-KR" altLang="en-US" sz="11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포스트잇</a:t>
            </a:r>
            <a:r>
              <a:rPr lang="ko-KR" altLang="en-US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모티브</a:t>
            </a:r>
            <a:endParaRPr lang="en-US" altLang="ko-KR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lnSpc>
                <a:spcPts val="1200"/>
              </a:lnSpc>
              <a:buFont typeface="Arial" panose="020B0604020202020204" pitchFamily="34" charset="0"/>
              <a:buChar char="•"/>
            </a:pPr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“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혁신과 변화</a:t>
            </a:r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”, “</a:t>
            </a:r>
            <a:r>
              <a:rPr lang="ko-KR" altLang="en-US" sz="9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협치와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소통</a:t>
            </a:r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”, “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사람중심</a:t>
            </a:r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”, “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시민행복</a:t>
            </a:r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”,</a:t>
            </a:r>
            <a:b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“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행복한 서울</a:t>
            </a:r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” 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을 메시지로</a:t>
            </a:r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시민들의 </a:t>
            </a:r>
            <a:r>
              <a:rPr lang="ko-KR" altLang="en-US" sz="9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포스트잇을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모티브로 한 </a:t>
            </a:r>
            <a:r>
              <a:rPr lang="ko-KR" altLang="en-US" sz="9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인트로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구성</a:t>
            </a:r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민선 </a:t>
            </a:r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6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기 서울시정의 비전</a:t>
            </a:r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</p:txBody>
      </p:sp>
      <p:cxnSp>
        <p:nvCxnSpPr>
          <p:cNvPr id="23" name="꺾인 연결선 22"/>
          <p:cNvCxnSpPr>
            <a:stCxn id="24" idx="4"/>
            <a:endCxn id="22" idx="1"/>
          </p:cNvCxnSpPr>
          <p:nvPr/>
        </p:nvCxnSpPr>
        <p:spPr>
          <a:xfrm rot="16200000" flipH="1">
            <a:off x="6160663" y="4673625"/>
            <a:ext cx="1598090" cy="374385"/>
          </a:xfrm>
          <a:prstGeom prst="bentConnector2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타원 23"/>
          <p:cNvSpPr/>
          <p:nvPr/>
        </p:nvSpPr>
        <p:spPr>
          <a:xfrm>
            <a:off x="6634649" y="3786039"/>
            <a:ext cx="275734" cy="275734"/>
          </a:xfrm>
          <a:prstGeom prst="ellipse">
            <a:avLst/>
          </a:prstGeom>
          <a:solidFill>
            <a:srgbClr val="FF0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endParaRPr lang="ko-KR" altLang="en-US" sz="12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3618508" y="2130596"/>
            <a:ext cx="275734" cy="275734"/>
          </a:xfrm>
          <a:prstGeom prst="ellipse">
            <a:avLst/>
          </a:prstGeom>
          <a:solidFill>
            <a:srgbClr val="FF0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lang="ko-KR" altLang="en-US" sz="12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31" name="꺾인 연결선 30"/>
          <p:cNvCxnSpPr>
            <a:stCxn id="30" idx="4"/>
          </p:cNvCxnSpPr>
          <p:nvPr/>
        </p:nvCxnSpPr>
        <p:spPr>
          <a:xfrm rot="16200000" flipH="1">
            <a:off x="2744546" y="3418159"/>
            <a:ext cx="2908248" cy="884590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4410597" y="5190503"/>
            <a:ext cx="2224052" cy="630942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ko-KR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슬로건</a:t>
            </a:r>
            <a:endParaRPr lang="en-US" altLang="ko-KR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ts val="1200"/>
              </a:lnSpc>
            </a:pP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서울시의 비전 “사람이 중심인 서울 시민이 행복한 서울”을 메인 슬로건</a:t>
            </a:r>
            <a:endParaRPr lang="en-US" altLang="ko-KR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2543086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5032992" y="1540178"/>
            <a:ext cx="1456716" cy="258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꺾인 연결선 6"/>
          <p:cNvCxnSpPr>
            <a:endCxn id="28" idx="1"/>
          </p:cNvCxnSpPr>
          <p:nvPr/>
        </p:nvCxnSpPr>
        <p:spPr>
          <a:xfrm>
            <a:off x="5032992" y="1540178"/>
            <a:ext cx="456584" cy="1636207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꺾인 연결선 7"/>
          <p:cNvCxnSpPr>
            <a:endCxn id="27" idx="1"/>
          </p:cNvCxnSpPr>
          <p:nvPr/>
        </p:nvCxnSpPr>
        <p:spPr>
          <a:xfrm>
            <a:off x="5032992" y="1540178"/>
            <a:ext cx="463896" cy="3301723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344341" y="2397671"/>
            <a:ext cx="81945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인트로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(A</a:t>
            </a:r>
            <a:r>
              <a:rPr lang="ko-KR" altLang="en-US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</a:t>
            </a:r>
            <a:r>
              <a:rPr lang="en-US" altLang="ko-KR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52151" y="108223"/>
            <a:ext cx="5597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안 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229266" y="180231"/>
            <a:ext cx="220890" cy="2202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2" rIns="91424" bIns="45712" anchor="ctr"/>
          <a:lstStyle/>
          <a:p>
            <a:pPr marL="0" marR="0" lvl="0" indent="0" algn="ctr" defTabSz="10430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0" y="544388"/>
            <a:ext cx="106934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" descr="C:\Users\kimsy\Desktop\왜가리\a재난상세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7779" y="678429"/>
            <a:ext cx="4155201" cy="155820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3" descr="C:\Users\kimsy\Desktop\왜가리\a주요사업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6888" y="4066383"/>
            <a:ext cx="4136092" cy="155103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4" descr="C:\Users\kimsy\Desktop\왜가리\a시정현황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6887" y="5729496"/>
            <a:ext cx="4137593" cy="1551597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9466874" y="851673"/>
            <a:ext cx="1056700" cy="2308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재난안전대응현황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9847294" y="4066383"/>
            <a:ext cx="620683" cy="2308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주요사업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9847294" y="5709457"/>
            <a:ext cx="620683" cy="2308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시정현황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9847294" y="2423309"/>
            <a:ext cx="620683" cy="2308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여론동향</a:t>
            </a:r>
          </a:p>
        </p:txBody>
      </p:sp>
      <p:pic>
        <p:nvPicPr>
          <p:cNvPr id="28" name="Picture 2" descr="C:\Users\kimsy\Desktop\2안_디지털시민시장실_sub_여론동향2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9576" y="2399496"/>
            <a:ext cx="4143404" cy="1553777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8" name="꺾인 연결선 37"/>
          <p:cNvCxnSpPr>
            <a:endCxn id="29" idx="1"/>
          </p:cNvCxnSpPr>
          <p:nvPr/>
        </p:nvCxnSpPr>
        <p:spPr>
          <a:xfrm>
            <a:off x="5032992" y="1540178"/>
            <a:ext cx="463895" cy="4965117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" descr="C:\Users\kimsy\Desktop\2안_디지털시민시장실_메인2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833" y="678429"/>
            <a:ext cx="4742159" cy="171401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7" name="Picture 3" descr="C:\Users\kimsy\Desktop\1122!!!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832" y="2642211"/>
            <a:ext cx="4756721" cy="170118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4344341" y="4343400"/>
            <a:ext cx="80663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인트로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(B</a:t>
            </a:r>
            <a:r>
              <a:rPr lang="ko-KR" altLang="en-US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</a:t>
            </a:r>
            <a:r>
              <a:rPr lang="en-US" altLang="ko-KR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9375686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7" name="Picture 3" descr="C:\Users\kimsy\Desktop\2안_디지털시민시장실_메인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36375"/>
            <a:ext cx="10693400" cy="386505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52151" y="108223"/>
            <a:ext cx="19591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안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인트로화면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(A)</a:t>
            </a:r>
            <a:endParaRPr lang="ko-KR" altLang="en-US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229266" y="180231"/>
            <a:ext cx="220890" cy="2202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2" rIns="91424" bIns="45712" anchor="ctr"/>
          <a:lstStyle/>
          <a:p>
            <a:pPr marL="0" marR="0" lvl="0" indent="0" algn="ctr" defTabSz="10430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0" y="544388"/>
            <a:ext cx="106934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978268" y="5774496"/>
            <a:ext cx="2970685" cy="124649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ko-KR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공통 기능 </a:t>
            </a:r>
            <a:r>
              <a:rPr lang="ko-KR" altLang="en-US" sz="11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툴바</a:t>
            </a:r>
            <a:endParaRPr lang="en-US" altLang="ko-KR" sz="9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lnSpc>
                <a:spcPts val="1200"/>
              </a:lnSpc>
              <a:buFont typeface="Arial" panose="020B0604020202020204" pitchFamily="34" charset="0"/>
              <a:buChar char="•"/>
            </a:pP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이전다음 </a:t>
            </a:r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이전화면 다음화면이동 </a:t>
            </a:r>
            <a:endParaRPr lang="en-US" altLang="ko-KR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lnSpc>
                <a:spcPts val="1200"/>
              </a:lnSpc>
              <a:buFont typeface="Arial" panose="020B0604020202020204" pitchFamily="34" charset="0"/>
              <a:buChar char="•"/>
            </a:pP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음성인식 </a:t>
            </a:r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음성을 통한 지도 이동 및 메뉴이동 등</a:t>
            </a:r>
            <a:endParaRPr lang="en-US" altLang="ko-KR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lnSpc>
                <a:spcPts val="1200"/>
              </a:lnSpc>
              <a:buFont typeface="Arial" panose="020B0604020202020204" pitchFamily="34" charset="0"/>
              <a:buChar char="•"/>
            </a:pP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통합검색 </a:t>
            </a:r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전체 </a:t>
            </a:r>
            <a:r>
              <a:rPr lang="ko-KR" altLang="en-US" sz="9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콘텐츠의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통합검색</a:t>
            </a:r>
            <a:endParaRPr lang="en-US" altLang="ko-KR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lnSpc>
                <a:spcPts val="1200"/>
              </a:lnSpc>
              <a:buFont typeface="Arial" panose="020B0604020202020204" pitchFamily="34" charset="0"/>
              <a:buChar char="•"/>
            </a:pPr>
            <a:r>
              <a:rPr lang="ko-KR" altLang="en-US" sz="9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알람알림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9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알람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및 </a:t>
            </a:r>
            <a:r>
              <a:rPr lang="ko-KR" altLang="en-US" sz="9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알림기능</a:t>
            </a:r>
            <a:endParaRPr lang="en-US" altLang="ko-KR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lnSpc>
                <a:spcPts val="1200"/>
              </a:lnSpc>
              <a:buFont typeface="Arial" panose="020B0604020202020204" pitchFamily="34" charset="0"/>
              <a:buChar char="•"/>
            </a:pPr>
            <a:r>
              <a:rPr lang="ko-KR" altLang="en-US" sz="9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즐겨찾기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주로 보는 시정 또는 화면에 대한 </a:t>
            </a:r>
            <a:r>
              <a:rPr lang="ko-KR" altLang="en-US" sz="9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즐겨찾기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lnSpc>
                <a:spcPts val="1200"/>
              </a:lnSpc>
              <a:buFont typeface="Arial" panose="020B0604020202020204" pitchFamily="34" charset="0"/>
              <a:buChar char="•"/>
            </a:pP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전화연결 </a:t>
            </a:r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음성전화 또는 화상전화</a:t>
            </a:r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메시지전송 </a:t>
            </a:r>
            <a:endParaRPr lang="en-US" altLang="ko-KR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965469" y="5139809"/>
            <a:ext cx="2970685" cy="553998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ko-KR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1. GNB(Global Navigation Bar) (</a:t>
            </a:r>
            <a:r>
              <a:rPr lang="ko-KR" altLang="en-US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열림</a:t>
            </a:r>
            <a:r>
              <a:rPr lang="en-US" altLang="ko-KR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닫힘</a:t>
            </a:r>
            <a:r>
              <a:rPr lang="en-US" altLang="ko-KR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pPr marL="171450" indent="-171450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전체 메뉴 </a:t>
            </a:r>
            <a:r>
              <a:rPr lang="ko-KR" altLang="en-US" sz="9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네비게이션</a:t>
            </a:r>
            <a:endParaRPr lang="en-US" altLang="ko-KR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20" name="꺾인 연결선 19"/>
          <p:cNvCxnSpPr>
            <a:stCxn id="47" idx="4"/>
            <a:endCxn id="16" idx="1"/>
          </p:cNvCxnSpPr>
          <p:nvPr/>
        </p:nvCxnSpPr>
        <p:spPr>
          <a:xfrm rot="16200000" flipH="1">
            <a:off x="16431" y="5435906"/>
            <a:ext cx="1549291" cy="374384"/>
          </a:xfrm>
          <a:prstGeom prst="bentConnector2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/>
          <p:cNvSpPr/>
          <p:nvPr/>
        </p:nvSpPr>
        <p:spPr>
          <a:xfrm>
            <a:off x="5994772" y="2844527"/>
            <a:ext cx="1425203" cy="157161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3353123" y="3618731"/>
            <a:ext cx="2569641" cy="79740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146901" y="5190503"/>
            <a:ext cx="3096343" cy="553998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ko-KR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5. </a:t>
            </a:r>
            <a:r>
              <a:rPr lang="ko-KR" altLang="en-US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주요사업</a:t>
            </a:r>
            <a:r>
              <a:rPr lang="en-US" altLang="ko-KR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원순씨 </a:t>
            </a:r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SNS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의 시민과의 소통 </a:t>
            </a:r>
            <a:r>
              <a:rPr lang="ko-KR" altLang="en-US" sz="9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콘테츠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구성</a:t>
            </a:r>
            <a:endParaRPr lang="en-US" altLang="ko-KR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26" name="꺾인 연결선 25"/>
          <p:cNvCxnSpPr>
            <a:stCxn id="27" idx="4"/>
            <a:endCxn id="25" idx="1"/>
          </p:cNvCxnSpPr>
          <p:nvPr/>
        </p:nvCxnSpPr>
        <p:spPr>
          <a:xfrm rot="16200000" flipH="1">
            <a:off x="6256844" y="4577444"/>
            <a:ext cx="1405729" cy="374385"/>
          </a:xfrm>
          <a:prstGeom prst="bentConnector2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타원 26"/>
          <p:cNvSpPr/>
          <p:nvPr/>
        </p:nvSpPr>
        <p:spPr>
          <a:xfrm>
            <a:off x="6634649" y="3786039"/>
            <a:ext cx="275734" cy="275734"/>
          </a:xfrm>
          <a:prstGeom prst="ellipse">
            <a:avLst/>
          </a:prstGeom>
          <a:solidFill>
            <a:srgbClr val="FF0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endParaRPr lang="ko-KR" altLang="en-US" sz="12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5660034" y="3857572"/>
            <a:ext cx="275734" cy="275734"/>
          </a:xfrm>
          <a:prstGeom prst="ellipse">
            <a:avLst/>
          </a:prstGeom>
          <a:solidFill>
            <a:srgbClr val="FF0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endParaRPr lang="ko-KR" altLang="en-US" sz="12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31" name="꺾인 연결선 30"/>
          <p:cNvCxnSpPr>
            <a:stCxn id="30" idx="4"/>
            <a:endCxn id="32" idx="1"/>
          </p:cNvCxnSpPr>
          <p:nvPr/>
        </p:nvCxnSpPr>
        <p:spPr>
          <a:xfrm rot="16200000" flipH="1">
            <a:off x="5459446" y="4471761"/>
            <a:ext cx="2025910" cy="1349000"/>
          </a:xfrm>
          <a:prstGeom prst="bentConnector2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7146901" y="5920689"/>
            <a:ext cx="2224052" cy="47705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ko-KR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ko-KR" altLang="en-US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시민소통</a:t>
            </a:r>
            <a:endParaRPr lang="en-US" altLang="ko-KR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ts val="1200"/>
              </a:lnSpc>
            </a:pP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원순씨 </a:t>
            </a:r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SNS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의 시민과의 소통 </a:t>
            </a:r>
            <a:r>
              <a:rPr lang="ko-KR" altLang="en-US" sz="9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콘테츠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구성</a:t>
            </a:r>
            <a:endParaRPr lang="en-US" altLang="ko-KR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4198671" y="2083835"/>
            <a:ext cx="1724094" cy="153489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4362209" y="2776135"/>
            <a:ext cx="275734" cy="275734"/>
          </a:xfrm>
          <a:prstGeom prst="ellipse">
            <a:avLst/>
          </a:prstGeom>
          <a:solidFill>
            <a:srgbClr val="FF0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lang="ko-KR" altLang="en-US" sz="12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4842644" y="6466993"/>
            <a:ext cx="2941005" cy="553998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ko-KR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11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실시간도시현황</a:t>
            </a:r>
            <a:r>
              <a:rPr lang="ko-KR" altLang="en-US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재난안전대응</a:t>
            </a:r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채무현황</a:t>
            </a:r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기상정보 등 실시간 정보 제공</a:t>
            </a:r>
            <a:endParaRPr lang="en-US" altLang="ko-KR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38" name="꺾인 연결선 37"/>
          <p:cNvCxnSpPr>
            <a:endCxn id="37" idx="1"/>
          </p:cNvCxnSpPr>
          <p:nvPr/>
        </p:nvCxnSpPr>
        <p:spPr>
          <a:xfrm rot="16200000" flipH="1">
            <a:off x="2828796" y="4730144"/>
            <a:ext cx="3685128" cy="342568"/>
          </a:xfrm>
          <a:prstGeom prst="bentConnector2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44328"/>
            <a:ext cx="982094" cy="38570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2" name="직사각형 41"/>
          <p:cNvSpPr/>
          <p:nvPr/>
        </p:nvSpPr>
        <p:spPr>
          <a:xfrm>
            <a:off x="0" y="1044327"/>
            <a:ext cx="965469" cy="33075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3" name="타원 42"/>
          <p:cNvSpPr/>
          <p:nvPr/>
        </p:nvSpPr>
        <p:spPr>
          <a:xfrm>
            <a:off x="91399" y="3205130"/>
            <a:ext cx="275734" cy="275734"/>
          </a:xfrm>
          <a:prstGeom prst="ellipse">
            <a:avLst/>
          </a:prstGeom>
          <a:solidFill>
            <a:srgbClr val="FF0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sz="12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44" name="꺾인 연결선 43"/>
          <p:cNvCxnSpPr>
            <a:endCxn id="17" idx="1"/>
          </p:cNvCxnSpPr>
          <p:nvPr/>
        </p:nvCxnSpPr>
        <p:spPr>
          <a:xfrm rot="16200000" flipH="1">
            <a:off x="-429203" y="4022135"/>
            <a:ext cx="2035419" cy="753926"/>
          </a:xfrm>
          <a:prstGeom prst="bentConnector2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직사각형 45"/>
          <p:cNvSpPr/>
          <p:nvPr/>
        </p:nvSpPr>
        <p:spPr>
          <a:xfrm>
            <a:off x="0" y="4416139"/>
            <a:ext cx="965469" cy="48528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7" name="타원 46"/>
          <p:cNvSpPr/>
          <p:nvPr/>
        </p:nvSpPr>
        <p:spPr>
          <a:xfrm>
            <a:off x="466017" y="4572719"/>
            <a:ext cx="275734" cy="275734"/>
          </a:xfrm>
          <a:prstGeom prst="ellipse">
            <a:avLst/>
          </a:prstGeom>
          <a:solidFill>
            <a:srgbClr val="FF0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sz="12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29266" y="578371"/>
            <a:ext cx="103740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ts val="1200"/>
              </a:lnSpc>
              <a:buFont typeface="Arial" panose="020B0604020202020204" pitchFamily="34" charset="0"/>
              <a:buChar char="•"/>
            </a:pP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디지털 </a:t>
            </a:r>
            <a:r>
              <a:rPr lang="ko-KR" altLang="en-US" sz="1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시민시장실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박원순 시장님의 </a:t>
            </a:r>
            <a:r>
              <a:rPr lang="ko-KR" altLang="en-US" sz="1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비주얼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배치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서울시민에 대한 친근한 메시지 중심의 </a:t>
            </a:r>
            <a:r>
              <a:rPr lang="ko-KR" altLang="en-US" sz="1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비주얼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구성</a:t>
            </a:r>
            <a:endParaRPr lang="en-US" altLang="ko-KR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lnSpc>
                <a:spcPts val="1200"/>
              </a:lnSpc>
              <a:buFont typeface="Arial" panose="020B0604020202020204" pitchFamily="34" charset="0"/>
              <a:buChar char="•"/>
            </a:pP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주요사업목록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현 집무실 벽면 사업목록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), 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시민소통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재난안전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교통정보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대기현황 등 실시간 현황 데이터 중심으로 </a:t>
            </a:r>
            <a:r>
              <a:rPr lang="ko-KR" altLang="en-US" sz="1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콘텐츠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구성</a:t>
            </a:r>
            <a:endParaRPr lang="en-US" altLang="ko-KR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9279337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3" descr="C:\Users\kimsy\Desktop\1122!!!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044327"/>
            <a:ext cx="10693400" cy="38571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52151" y="108223"/>
            <a:ext cx="19351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안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인트로화면</a:t>
            </a: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(B)</a:t>
            </a:r>
            <a:endParaRPr lang="ko-KR" altLang="en-US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229266" y="180231"/>
            <a:ext cx="220890" cy="2202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2" rIns="91424" bIns="45712" anchor="ctr"/>
          <a:lstStyle/>
          <a:p>
            <a:pPr marL="0" marR="0" lvl="0" indent="0" algn="ctr" defTabSz="10430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0" y="544388"/>
            <a:ext cx="106934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978268" y="5774496"/>
            <a:ext cx="2970685" cy="124649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ko-KR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공통 기능 </a:t>
            </a:r>
            <a:r>
              <a:rPr lang="ko-KR" altLang="en-US" sz="11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툴바</a:t>
            </a:r>
            <a:endParaRPr lang="en-US" altLang="ko-KR" sz="9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lnSpc>
                <a:spcPts val="1200"/>
              </a:lnSpc>
              <a:buFont typeface="Arial" panose="020B0604020202020204" pitchFamily="34" charset="0"/>
              <a:buChar char="•"/>
            </a:pP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이전다음 </a:t>
            </a:r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이전화면 다음화면이동 </a:t>
            </a:r>
            <a:endParaRPr lang="en-US" altLang="ko-KR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lnSpc>
                <a:spcPts val="1200"/>
              </a:lnSpc>
              <a:buFont typeface="Arial" panose="020B0604020202020204" pitchFamily="34" charset="0"/>
              <a:buChar char="•"/>
            </a:pP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음성인식 </a:t>
            </a:r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음성을 통한 지도 이동 및 메뉴이동 등</a:t>
            </a:r>
            <a:endParaRPr lang="en-US" altLang="ko-KR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lnSpc>
                <a:spcPts val="1200"/>
              </a:lnSpc>
              <a:buFont typeface="Arial" panose="020B0604020202020204" pitchFamily="34" charset="0"/>
              <a:buChar char="•"/>
            </a:pP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통합검색 </a:t>
            </a:r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전체 </a:t>
            </a:r>
            <a:r>
              <a:rPr lang="ko-KR" altLang="en-US" sz="9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콘텐츠의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통합검색</a:t>
            </a:r>
            <a:endParaRPr lang="en-US" altLang="ko-KR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lnSpc>
                <a:spcPts val="1200"/>
              </a:lnSpc>
              <a:buFont typeface="Arial" panose="020B0604020202020204" pitchFamily="34" charset="0"/>
              <a:buChar char="•"/>
            </a:pPr>
            <a:r>
              <a:rPr lang="ko-KR" altLang="en-US" sz="9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알람알림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9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알람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및 </a:t>
            </a:r>
            <a:r>
              <a:rPr lang="ko-KR" altLang="en-US" sz="9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알림기능</a:t>
            </a:r>
            <a:endParaRPr lang="en-US" altLang="ko-KR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lnSpc>
                <a:spcPts val="1200"/>
              </a:lnSpc>
              <a:buFont typeface="Arial" panose="020B0604020202020204" pitchFamily="34" charset="0"/>
              <a:buChar char="•"/>
            </a:pPr>
            <a:r>
              <a:rPr lang="ko-KR" altLang="en-US" sz="9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즐겨찾기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주로 보는 시정 또는 화면에 대한 </a:t>
            </a:r>
            <a:r>
              <a:rPr lang="ko-KR" altLang="en-US" sz="9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즐겨찾기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lnSpc>
                <a:spcPts val="1200"/>
              </a:lnSpc>
              <a:buFont typeface="Arial" panose="020B0604020202020204" pitchFamily="34" charset="0"/>
              <a:buChar char="•"/>
            </a:pP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전화연결 </a:t>
            </a:r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음성전화 또는 화상전화</a:t>
            </a:r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메시지전송 </a:t>
            </a:r>
            <a:endParaRPr lang="en-US" altLang="ko-KR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965469" y="5139809"/>
            <a:ext cx="2970685" cy="553998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ko-KR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1. GNB(Global Navigation Bar) (</a:t>
            </a:r>
            <a:r>
              <a:rPr lang="ko-KR" altLang="en-US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열림</a:t>
            </a:r>
            <a:r>
              <a:rPr lang="en-US" altLang="ko-KR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닫힘</a:t>
            </a:r>
            <a:r>
              <a:rPr lang="en-US" altLang="ko-KR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pPr marL="171450" indent="-171450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전체 메뉴 </a:t>
            </a:r>
            <a:r>
              <a:rPr lang="ko-KR" altLang="en-US" sz="9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네비게이션</a:t>
            </a:r>
            <a:endParaRPr lang="en-US" altLang="ko-KR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20" name="꺾인 연결선 19"/>
          <p:cNvCxnSpPr>
            <a:stCxn id="47" idx="4"/>
            <a:endCxn id="16" idx="1"/>
          </p:cNvCxnSpPr>
          <p:nvPr/>
        </p:nvCxnSpPr>
        <p:spPr>
          <a:xfrm rot="16200000" flipH="1">
            <a:off x="16431" y="5435906"/>
            <a:ext cx="1549291" cy="374384"/>
          </a:xfrm>
          <a:prstGeom prst="bentConnector2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44328"/>
            <a:ext cx="982094" cy="38570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2" name="직사각형 41"/>
          <p:cNvSpPr/>
          <p:nvPr/>
        </p:nvSpPr>
        <p:spPr>
          <a:xfrm>
            <a:off x="0" y="1044327"/>
            <a:ext cx="965469" cy="33075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3" name="타원 42"/>
          <p:cNvSpPr/>
          <p:nvPr/>
        </p:nvSpPr>
        <p:spPr>
          <a:xfrm>
            <a:off x="91399" y="3205130"/>
            <a:ext cx="275734" cy="275734"/>
          </a:xfrm>
          <a:prstGeom prst="ellipse">
            <a:avLst/>
          </a:prstGeom>
          <a:solidFill>
            <a:srgbClr val="FF0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sz="12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44" name="꺾인 연결선 43"/>
          <p:cNvCxnSpPr>
            <a:endCxn id="17" idx="1"/>
          </p:cNvCxnSpPr>
          <p:nvPr/>
        </p:nvCxnSpPr>
        <p:spPr>
          <a:xfrm rot="16200000" flipH="1">
            <a:off x="-429203" y="4022135"/>
            <a:ext cx="2035419" cy="753926"/>
          </a:xfrm>
          <a:prstGeom prst="bentConnector2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직사각형 45"/>
          <p:cNvSpPr/>
          <p:nvPr/>
        </p:nvSpPr>
        <p:spPr>
          <a:xfrm>
            <a:off x="0" y="4416139"/>
            <a:ext cx="965469" cy="48528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7" name="타원 46"/>
          <p:cNvSpPr/>
          <p:nvPr/>
        </p:nvSpPr>
        <p:spPr>
          <a:xfrm>
            <a:off x="466017" y="4572719"/>
            <a:ext cx="275734" cy="275734"/>
          </a:xfrm>
          <a:prstGeom prst="ellipse">
            <a:avLst/>
          </a:prstGeom>
          <a:solidFill>
            <a:srgbClr val="FF0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sz="12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29266" y="578371"/>
            <a:ext cx="103740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ts val="1200"/>
              </a:lnSpc>
              <a:buFont typeface="Arial" panose="020B0604020202020204" pitchFamily="34" charset="0"/>
              <a:buChar char="•"/>
            </a:pP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서울시의 비전 “사람이 중심인 서울 시민이 행복한 서울”을 메인 슬로건으로 하고 비전을 소개하는 내용 중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“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혁신과 변화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”, “</a:t>
            </a:r>
            <a:r>
              <a:rPr lang="ko-KR" altLang="en-US" sz="1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협치와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소통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”, “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사람중심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”, “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시민행복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”, “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행복한 서울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” 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을 메시지로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b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시민들의 </a:t>
            </a:r>
            <a:r>
              <a:rPr lang="ko-KR" altLang="en-US" sz="1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포스트잇을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모티브로 한 </a:t>
            </a:r>
            <a:r>
              <a:rPr lang="ko-KR" altLang="en-US" sz="1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인트로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구성</a:t>
            </a:r>
            <a:endParaRPr lang="en-US" altLang="ko-KR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3423072" y="2628503"/>
            <a:ext cx="3867844" cy="136815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3410273" y="1980431"/>
            <a:ext cx="3880643" cy="5760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7146901" y="5190503"/>
            <a:ext cx="3096343" cy="938719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ko-KR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ko-KR" altLang="en-US" sz="11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포스트잇</a:t>
            </a:r>
            <a:r>
              <a:rPr lang="ko-KR" altLang="en-US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모티브</a:t>
            </a:r>
            <a:endParaRPr lang="en-US" altLang="ko-KR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lnSpc>
                <a:spcPts val="1200"/>
              </a:lnSpc>
              <a:buFont typeface="Arial" panose="020B0604020202020204" pitchFamily="34" charset="0"/>
              <a:buChar char="•"/>
            </a:pPr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“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혁신과 변화</a:t>
            </a:r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”, “</a:t>
            </a:r>
            <a:r>
              <a:rPr lang="ko-KR" altLang="en-US" sz="9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협치와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소통</a:t>
            </a:r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”, “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사람중심</a:t>
            </a:r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”, “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시민행복</a:t>
            </a:r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”,</a:t>
            </a:r>
            <a:b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“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행복한 서울</a:t>
            </a:r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” 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을 메시지로</a:t>
            </a:r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시민들의 </a:t>
            </a:r>
            <a:r>
              <a:rPr lang="ko-KR" altLang="en-US" sz="9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포스트잇을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모티브로 한 </a:t>
            </a:r>
            <a:r>
              <a:rPr lang="ko-KR" altLang="en-US" sz="9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인트로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구성</a:t>
            </a:r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민선 </a:t>
            </a:r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6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기 서울시정의 비전</a:t>
            </a:r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</p:txBody>
      </p:sp>
      <p:cxnSp>
        <p:nvCxnSpPr>
          <p:cNvPr id="41" name="꺾인 연결선 40"/>
          <p:cNvCxnSpPr>
            <a:stCxn id="45" idx="4"/>
            <a:endCxn id="40" idx="1"/>
          </p:cNvCxnSpPr>
          <p:nvPr/>
        </p:nvCxnSpPr>
        <p:spPr>
          <a:xfrm rot="16200000" flipH="1">
            <a:off x="6160663" y="4673625"/>
            <a:ext cx="1598090" cy="374385"/>
          </a:xfrm>
          <a:prstGeom prst="bentConnector2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타원 44"/>
          <p:cNvSpPr/>
          <p:nvPr/>
        </p:nvSpPr>
        <p:spPr>
          <a:xfrm>
            <a:off x="6634649" y="3786039"/>
            <a:ext cx="275734" cy="275734"/>
          </a:xfrm>
          <a:prstGeom prst="ellipse">
            <a:avLst/>
          </a:prstGeom>
          <a:solidFill>
            <a:srgbClr val="FF0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endParaRPr lang="ko-KR" altLang="en-US" sz="12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8" name="타원 47"/>
          <p:cNvSpPr/>
          <p:nvPr/>
        </p:nvSpPr>
        <p:spPr>
          <a:xfrm>
            <a:off x="3618508" y="2130596"/>
            <a:ext cx="275734" cy="275734"/>
          </a:xfrm>
          <a:prstGeom prst="ellipse">
            <a:avLst/>
          </a:prstGeom>
          <a:solidFill>
            <a:srgbClr val="FF0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lang="ko-KR" altLang="en-US" sz="12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49" name="꺾인 연결선 48"/>
          <p:cNvCxnSpPr>
            <a:stCxn id="48" idx="4"/>
          </p:cNvCxnSpPr>
          <p:nvPr/>
        </p:nvCxnSpPr>
        <p:spPr>
          <a:xfrm rot="16200000" flipH="1">
            <a:off x="2744546" y="3418159"/>
            <a:ext cx="2908248" cy="884590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4410597" y="5190503"/>
            <a:ext cx="2224052" cy="630942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ko-KR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슬로건</a:t>
            </a:r>
            <a:endParaRPr lang="en-US" altLang="ko-KR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ts val="1200"/>
              </a:lnSpc>
            </a:pP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서울시의 비전 “사람이 중심인 서울 시민이 행복한 서울”을 메인 슬로건</a:t>
            </a:r>
            <a:endParaRPr lang="en-US" altLang="ko-KR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7265039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C:\Users\kimsy\Desktop\태블릿PC-실시간도시현황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215" y="612279"/>
            <a:ext cx="5180485" cy="3696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C:\Users\kimsy\Desktop\새 폴더 (3)\태블릿PC-실시간도시현황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52" r="7480" b="13278"/>
          <a:stretch/>
        </p:blipFill>
        <p:spPr bwMode="auto">
          <a:xfrm>
            <a:off x="5850756" y="540272"/>
            <a:ext cx="1972827" cy="1804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8" name="직선 연결선 27"/>
          <p:cNvCxnSpPr/>
          <p:nvPr/>
        </p:nvCxnSpPr>
        <p:spPr>
          <a:xfrm>
            <a:off x="0" y="612279"/>
            <a:ext cx="106934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꺾인 연결선 12"/>
          <p:cNvCxnSpPr/>
          <p:nvPr/>
        </p:nvCxnSpPr>
        <p:spPr>
          <a:xfrm>
            <a:off x="4889276" y="2494330"/>
            <a:ext cx="936104" cy="3574617"/>
          </a:xfrm>
          <a:prstGeom prst="bentConnector3">
            <a:avLst>
              <a:gd name="adj1" fmla="val 68315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꺾인 연결선 16"/>
          <p:cNvCxnSpPr/>
          <p:nvPr/>
        </p:nvCxnSpPr>
        <p:spPr>
          <a:xfrm>
            <a:off x="4889276" y="2494330"/>
            <a:ext cx="936104" cy="1666027"/>
          </a:xfrm>
          <a:prstGeom prst="bentConnector3">
            <a:avLst>
              <a:gd name="adj1" fmla="val 68315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꺾인 연결선 18"/>
          <p:cNvCxnSpPr/>
          <p:nvPr/>
        </p:nvCxnSpPr>
        <p:spPr>
          <a:xfrm flipV="1">
            <a:off x="5058668" y="1815404"/>
            <a:ext cx="936104" cy="678926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 flipH="1">
            <a:off x="7746378" y="1388718"/>
            <a:ext cx="112439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Picture 5" descr="C:\Users\kimsy\Desktop\새 폴더 (3)\아이폰-실시간도시현황-목록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28" r="5927" b="29111"/>
          <a:stretch/>
        </p:blipFill>
        <p:spPr bwMode="auto">
          <a:xfrm>
            <a:off x="8836705" y="752731"/>
            <a:ext cx="868270" cy="1792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TextBox 49"/>
          <p:cNvSpPr txBox="1"/>
          <p:nvPr/>
        </p:nvSpPr>
        <p:spPr>
          <a:xfrm>
            <a:off x="7756865" y="756295"/>
            <a:ext cx="857927" cy="21544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실시간도시현황</a:t>
            </a:r>
            <a:endParaRPr lang="ko-KR" altLang="en-US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229266" y="180231"/>
            <a:ext cx="220890" cy="2202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2" rIns="91424" bIns="45712" anchor="ctr"/>
          <a:lstStyle/>
          <a:p>
            <a:pPr marL="0" marR="0" lvl="0" indent="0" algn="ctr" defTabSz="10430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3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452151" y="108223"/>
            <a:ext cx="22621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태블릿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PC / </a:t>
            </a:r>
            <a:r>
              <a:rPr lang="ko-KR" altLang="en-US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모바일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1/7)</a:t>
            </a:r>
            <a:endParaRPr lang="ko-KR" altLang="en-US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9" name="Picture 4" descr="C:\Users\kimsy\Desktop\새 폴더 (3)\아이폰-여론동향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77" r="14643" b="10883"/>
          <a:stretch/>
        </p:blipFill>
        <p:spPr bwMode="auto">
          <a:xfrm>
            <a:off x="8879780" y="2623864"/>
            <a:ext cx="790347" cy="1580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3" descr="C:\Users\kimsy\Desktop\새 폴더 (3)\태블릿PC-실시간도시현황-여론동향-목록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66" r="8521" b="11255"/>
          <a:stretch/>
        </p:blipFill>
        <p:spPr bwMode="auto">
          <a:xfrm>
            <a:off x="5835730" y="2344704"/>
            <a:ext cx="1921136" cy="1761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/>
          <p:cNvSpPr txBox="1"/>
          <p:nvPr/>
        </p:nvSpPr>
        <p:spPr>
          <a:xfrm>
            <a:off x="7746378" y="2494330"/>
            <a:ext cx="868414" cy="21544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여론동향</a:t>
            </a:r>
          </a:p>
        </p:txBody>
      </p:sp>
      <p:pic>
        <p:nvPicPr>
          <p:cNvPr id="23" name="Picture 7" descr="C:\Users\kimsy\Desktop\2222.jp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223"/>
          <a:stretch/>
        </p:blipFill>
        <p:spPr bwMode="auto">
          <a:xfrm>
            <a:off x="8890873" y="5749851"/>
            <a:ext cx="833422" cy="1697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3" descr="C:\Users\kimsy\Desktop\새 폴더 (3)\태블릿PC-주요사업-상세.jpg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65" r="7065"/>
          <a:stretch/>
        </p:blipFill>
        <p:spPr bwMode="auto">
          <a:xfrm>
            <a:off x="5862614" y="3924647"/>
            <a:ext cx="1932358" cy="2016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6" descr="C:\Users\kimsy\Desktop\1111111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426" y="5858381"/>
            <a:ext cx="1787485" cy="1620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/>
          <p:cNvSpPr txBox="1"/>
          <p:nvPr/>
        </p:nvSpPr>
        <p:spPr>
          <a:xfrm>
            <a:off x="7746378" y="4062265"/>
            <a:ext cx="868414" cy="21544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주요사업</a:t>
            </a:r>
            <a:endParaRPr lang="ko-KR" altLang="en-US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7746378" y="5833149"/>
            <a:ext cx="868414" cy="21544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시정현황</a:t>
            </a:r>
            <a:endParaRPr lang="ko-KR" altLang="en-US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34" name="직선 연결선 33"/>
          <p:cNvCxnSpPr/>
          <p:nvPr/>
        </p:nvCxnSpPr>
        <p:spPr>
          <a:xfrm flipH="1">
            <a:off x="7746378" y="3225606"/>
            <a:ext cx="112439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 flipH="1">
            <a:off x="7746378" y="4788743"/>
            <a:ext cx="112439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 flipH="1">
            <a:off x="7746378" y="6444927"/>
            <a:ext cx="112439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8" descr="C:\Users\kimsy\Desktop\새 폴더 (3)\아이폰-주요사업상세.jpg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45" r="14409" b="42032"/>
          <a:stretch/>
        </p:blipFill>
        <p:spPr bwMode="auto">
          <a:xfrm>
            <a:off x="8875092" y="4212679"/>
            <a:ext cx="804364" cy="1537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4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4646" y="4028877"/>
            <a:ext cx="1519607" cy="3136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" name="꺾인 연결선 9"/>
          <p:cNvCxnSpPr/>
          <p:nvPr/>
        </p:nvCxnSpPr>
        <p:spPr>
          <a:xfrm>
            <a:off x="882204" y="3492599"/>
            <a:ext cx="2736304" cy="2104719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3906540" y="7145511"/>
            <a:ext cx="473206" cy="21544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8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인트로</a:t>
            </a:r>
            <a:endParaRPr lang="ko-KR" altLang="en-US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8091221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/>
          <p:cNvSpPr/>
          <p:nvPr/>
        </p:nvSpPr>
        <p:spPr>
          <a:xfrm>
            <a:off x="229266" y="180231"/>
            <a:ext cx="220890" cy="2202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2" rIns="91424" bIns="45712" anchor="ctr"/>
          <a:lstStyle/>
          <a:p>
            <a:pPr marL="0" marR="0" lvl="0" indent="0" algn="ctr" defTabSz="10430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3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52151" y="108223"/>
            <a:ext cx="22621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태블릿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PC / </a:t>
            </a:r>
            <a:r>
              <a:rPr lang="ko-KR" altLang="en-US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모바일</a:t>
            </a: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(2/7)</a:t>
            </a:r>
            <a:endParaRPr lang="ko-KR" altLang="en-US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3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8988" y="1016493"/>
            <a:ext cx="2356799" cy="48650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" name="Picture 2" descr="C:\Users\kimsy\Desktop\태블릿PC-실시간도시현황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172" y="1181012"/>
            <a:ext cx="7200800" cy="5137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2" name="직선 연결선 41"/>
          <p:cNvCxnSpPr/>
          <p:nvPr/>
        </p:nvCxnSpPr>
        <p:spPr>
          <a:xfrm>
            <a:off x="0" y="612279"/>
            <a:ext cx="106934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1026220" y="842458"/>
            <a:ext cx="7617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6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dirty="0" err="1" smtClean="0"/>
              <a:t>인트로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3079319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3175">
          <a:solidFill>
            <a:schemeClr val="tx1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1400" smtClean="0">
            <a:solidFill>
              <a:schemeClr val="tx1"/>
            </a:solidFill>
            <a:latin typeface="나눔고딕" panose="020D0604000000000000" pitchFamily="50" charset="-127"/>
            <a:ea typeface="나눔고딕" panose="020D0604000000000000" pitchFamily="50" charset="-127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z="1100" dirty="0" smtClean="0">
            <a:latin typeface="나눔고딕" panose="020D0604000000000000" pitchFamily="50" charset="-127"/>
            <a:ea typeface="나눔고딕" panose="020D0604000000000000" pitchFamily="50" charset="-127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27427</TotalTime>
  <Words>754</Words>
  <Application>Microsoft Office PowerPoint</Application>
  <PresentationFormat>사용자 지정</PresentationFormat>
  <Paragraphs>169</Paragraphs>
  <Slides>14</Slides>
  <Notes>14</Notes>
  <HiddenSlides>0</HiddenSlides>
  <MMClips>0</MMClips>
  <ScaleCrop>false</ScaleCrop>
  <HeadingPairs>
    <vt:vector size="8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1" baseType="lpstr">
      <vt:lpstr>굴림</vt:lpstr>
      <vt:lpstr>Arial</vt:lpstr>
      <vt:lpstr>Malgun Gothic</vt:lpstr>
      <vt:lpstr>KoPub돋움체 Medium</vt:lpstr>
      <vt:lpstr>나눔고딕</vt:lpstr>
      <vt:lpstr>Office 테마</vt:lpstr>
      <vt:lpstr>사진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사용자</dc:creator>
  <cp:lastModifiedBy>kimsy</cp:lastModifiedBy>
  <cp:revision>858</cp:revision>
  <cp:lastPrinted>2016-12-08T06:27:44Z</cp:lastPrinted>
  <dcterms:created xsi:type="dcterms:W3CDTF">2014-06-17T14:38:15Z</dcterms:created>
  <dcterms:modified xsi:type="dcterms:W3CDTF">2016-12-08T10:34:18Z</dcterms:modified>
</cp:coreProperties>
</file>